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7"/>
  </p:notesMasterIdLst>
  <p:sldIdLst>
    <p:sldId id="257" r:id="rId5"/>
    <p:sldId id="277" r:id="rId6"/>
    <p:sldId id="266" r:id="rId7"/>
    <p:sldId id="267" r:id="rId8"/>
    <p:sldId id="258" r:id="rId9"/>
    <p:sldId id="268" r:id="rId10"/>
    <p:sldId id="269" r:id="rId11"/>
    <p:sldId id="272" r:id="rId12"/>
    <p:sldId id="273" r:id="rId13"/>
    <p:sldId id="276" r:id="rId14"/>
    <p:sldId id="275" r:id="rId15"/>
    <p:sldId id="263"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ndi Tobberup" initials="RT" lastIdx="1" clrIdx="0">
    <p:extLst>
      <p:ext uri="{19B8F6BF-5375-455C-9EA6-DF929625EA0E}">
        <p15:presenceInfo xmlns:p15="http://schemas.microsoft.com/office/powerpoint/2012/main" userId="S::r.tobberup@rn.dk::1e3fc891-8953-412f-9300-01b14059bf9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14" autoAdjust="0"/>
    <p:restoredTop sz="79538" autoAdjust="0"/>
  </p:normalViewPr>
  <p:slideViewPr>
    <p:cSldViewPr snapToGrid="0">
      <p:cViewPr varScale="1">
        <p:scale>
          <a:sx n="88" d="100"/>
          <a:sy n="88" d="100"/>
        </p:scale>
        <p:origin x="13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4D260D-FCA8-4A79-90E3-0253E73FC282}" type="datetimeFigureOut">
              <a:rPr lang="da-DK" smtClean="0"/>
              <a:t>06.11.2021</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FCF372-49FF-4971-9BAF-E6868C5C3016}" type="slidenum">
              <a:rPr lang="da-DK" smtClean="0"/>
              <a:t>‹nr.›</a:t>
            </a:fld>
            <a:endParaRPr lang="da-DK"/>
          </a:p>
        </p:txBody>
      </p:sp>
    </p:spTree>
    <p:extLst>
      <p:ext uri="{BB962C8B-B14F-4D97-AF65-F5344CB8AC3E}">
        <p14:creationId xmlns:p14="http://schemas.microsoft.com/office/powerpoint/2010/main" val="3351818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B5FCF372-49FF-4971-9BAF-E6868C5C3016}" type="slidenum">
              <a:rPr lang="da-DK" smtClean="0"/>
              <a:t>1</a:t>
            </a:fld>
            <a:endParaRPr lang="da-DK"/>
          </a:p>
        </p:txBody>
      </p:sp>
    </p:spTree>
    <p:extLst>
      <p:ext uri="{BB962C8B-B14F-4D97-AF65-F5344CB8AC3E}">
        <p14:creationId xmlns:p14="http://schemas.microsoft.com/office/powerpoint/2010/main" val="4538998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B5FCF372-49FF-4971-9BAF-E6868C5C3016}" type="slidenum">
              <a:rPr lang="da-DK" smtClean="0"/>
              <a:t>10</a:t>
            </a:fld>
            <a:endParaRPr lang="da-DK"/>
          </a:p>
        </p:txBody>
      </p:sp>
    </p:spTree>
    <p:extLst>
      <p:ext uri="{BB962C8B-B14F-4D97-AF65-F5344CB8AC3E}">
        <p14:creationId xmlns:p14="http://schemas.microsoft.com/office/powerpoint/2010/main" val="16358715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B5FCF372-49FF-4971-9BAF-E6868C5C3016}" type="slidenum">
              <a:rPr lang="da-DK" smtClean="0"/>
              <a:t>11</a:t>
            </a:fld>
            <a:endParaRPr lang="da-DK"/>
          </a:p>
        </p:txBody>
      </p:sp>
    </p:spTree>
    <p:extLst>
      <p:ext uri="{BB962C8B-B14F-4D97-AF65-F5344CB8AC3E}">
        <p14:creationId xmlns:p14="http://schemas.microsoft.com/office/powerpoint/2010/main" val="34420604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B5FCF372-49FF-4971-9BAF-E6868C5C3016}" type="slidenum">
              <a:rPr lang="da-DK" smtClean="0"/>
              <a:t>12</a:t>
            </a:fld>
            <a:endParaRPr lang="da-DK"/>
          </a:p>
        </p:txBody>
      </p:sp>
    </p:spTree>
    <p:extLst>
      <p:ext uri="{BB962C8B-B14F-4D97-AF65-F5344CB8AC3E}">
        <p14:creationId xmlns:p14="http://schemas.microsoft.com/office/powerpoint/2010/main" val="2002765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B5FCF372-49FF-4971-9BAF-E6868C5C3016}" type="slidenum">
              <a:rPr lang="da-DK" smtClean="0"/>
              <a:t>2</a:t>
            </a:fld>
            <a:endParaRPr lang="da-DK"/>
          </a:p>
        </p:txBody>
      </p:sp>
    </p:spTree>
    <p:extLst>
      <p:ext uri="{BB962C8B-B14F-4D97-AF65-F5344CB8AC3E}">
        <p14:creationId xmlns:p14="http://schemas.microsoft.com/office/powerpoint/2010/main" val="1125568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B5FCF372-49FF-4971-9BAF-E6868C5C3016}" type="slidenum">
              <a:rPr lang="da-DK" smtClean="0"/>
              <a:t>3</a:t>
            </a:fld>
            <a:endParaRPr lang="da-DK"/>
          </a:p>
        </p:txBody>
      </p:sp>
    </p:spTree>
    <p:extLst>
      <p:ext uri="{BB962C8B-B14F-4D97-AF65-F5344CB8AC3E}">
        <p14:creationId xmlns:p14="http://schemas.microsoft.com/office/powerpoint/2010/main" val="3078055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B5FCF372-49FF-4971-9BAF-E6868C5C3016}" type="slidenum">
              <a:rPr lang="da-DK" smtClean="0"/>
              <a:t>4</a:t>
            </a:fld>
            <a:endParaRPr lang="da-DK"/>
          </a:p>
        </p:txBody>
      </p:sp>
    </p:spTree>
    <p:extLst>
      <p:ext uri="{BB962C8B-B14F-4D97-AF65-F5344CB8AC3E}">
        <p14:creationId xmlns:p14="http://schemas.microsoft.com/office/powerpoint/2010/main" val="7490225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B5FCF372-49FF-4971-9BAF-E6868C5C3016}" type="slidenum">
              <a:rPr lang="da-DK" smtClean="0"/>
              <a:t>5</a:t>
            </a:fld>
            <a:endParaRPr lang="da-DK"/>
          </a:p>
        </p:txBody>
      </p:sp>
    </p:spTree>
    <p:extLst>
      <p:ext uri="{BB962C8B-B14F-4D97-AF65-F5344CB8AC3E}">
        <p14:creationId xmlns:p14="http://schemas.microsoft.com/office/powerpoint/2010/main" val="26053521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B5FCF372-49FF-4971-9BAF-E6868C5C3016}" type="slidenum">
              <a:rPr lang="da-DK" smtClean="0"/>
              <a:t>6</a:t>
            </a:fld>
            <a:endParaRPr lang="da-DK"/>
          </a:p>
        </p:txBody>
      </p:sp>
    </p:spTree>
    <p:extLst>
      <p:ext uri="{BB962C8B-B14F-4D97-AF65-F5344CB8AC3E}">
        <p14:creationId xmlns:p14="http://schemas.microsoft.com/office/powerpoint/2010/main" val="37217556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B5FCF372-49FF-4971-9BAF-E6868C5C3016}" type="slidenum">
              <a:rPr lang="da-DK" smtClean="0"/>
              <a:t>7</a:t>
            </a:fld>
            <a:endParaRPr lang="da-DK"/>
          </a:p>
        </p:txBody>
      </p:sp>
    </p:spTree>
    <p:extLst>
      <p:ext uri="{BB962C8B-B14F-4D97-AF65-F5344CB8AC3E}">
        <p14:creationId xmlns:p14="http://schemas.microsoft.com/office/powerpoint/2010/main" val="20368574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B5FCF372-49FF-4971-9BAF-E6868C5C3016}" type="slidenum">
              <a:rPr lang="da-DK" smtClean="0"/>
              <a:t>8</a:t>
            </a:fld>
            <a:endParaRPr lang="da-DK"/>
          </a:p>
        </p:txBody>
      </p:sp>
    </p:spTree>
    <p:extLst>
      <p:ext uri="{BB962C8B-B14F-4D97-AF65-F5344CB8AC3E}">
        <p14:creationId xmlns:p14="http://schemas.microsoft.com/office/powerpoint/2010/main" val="29454989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B5FCF372-49FF-4971-9BAF-E6868C5C3016}" type="slidenum">
              <a:rPr lang="da-DK" smtClean="0"/>
              <a:t>9</a:t>
            </a:fld>
            <a:endParaRPr lang="da-DK"/>
          </a:p>
        </p:txBody>
      </p:sp>
    </p:spTree>
    <p:extLst>
      <p:ext uri="{BB962C8B-B14F-4D97-AF65-F5344CB8AC3E}">
        <p14:creationId xmlns:p14="http://schemas.microsoft.com/office/powerpoint/2010/main" val="19275675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‹nr.›</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11/6/21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11/6/21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11/6/21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‹nr.›</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11/6/21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‹nr.›</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11/6/21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11/6/21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11/6/21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11/6/21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‹nr.›</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mailto:tine.ovesen@rn.dk"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2.wmf"/><Relationship Id="rId5" Type="http://schemas.openxmlformats.org/officeDocument/2006/relationships/image" Target="../media/image1.jpg"/><Relationship Id="rId4" Type="http://schemas.openxmlformats.org/officeDocument/2006/relationships/hyperlink" Target="mailto:Losk@rn.dk"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3.xml.rels><?xml version="1.0" encoding="UTF-8" standalone="yes"?>
<Relationships xmlns="http://schemas.openxmlformats.org/package/2006/relationships"><Relationship Id="rId3" Type="http://schemas.openxmlformats.org/officeDocument/2006/relationships/hyperlink" Target="https://pri.rn.dk/Sider/22231.aspx#a_Toc326062367"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hyperlink" Target="https://pri.rn.dk/Sider/12457.asp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2.wmf"/><Relationship Id="rId4" Type="http://schemas.openxmlformats.org/officeDocument/2006/relationships/hyperlink" Target="https://pri.rn.dk/Sider/14523.aspx"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02010E-AFDF-4D01-982C-8222A1E4FCCC}"/>
              </a:ext>
            </a:extLst>
          </p:cNvPr>
          <p:cNvSpPr>
            <a:spLocks noGrp="1"/>
          </p:cNvSpPr>
          <p:nvPr>
            <p:ph type="title"/>
          </p:nvPr>
        </p:nvSpPr>
        <p:spPr>
          <a:xfrm>
            <a:off x="1451579" y="563527"/>
            <a:ext cx="9603275" cy="1290228"/>
          </a:xfrm>
        </p:spPr>
        <p:txBody>
          <a:bodyPr>
            <a:normAutofit/>
          </a:bodyPr>
          <a:lstStyle/>
          <a:p>
            <a:br>
              <a:rPr lang="en-US" dirty="0"/>
            </a:br>
            <a:r>
              <a:rPr lang="da-DK" sz="4400" b="1" dirty="0">
                <a:solidFill>
                  <a:schemeClr val="accent1"/>
                </a:solidFill>
              </a:rPr>
              <a:t>Ernæring på tværs</a:t>
            </a:r>
            <a:r>
              <a:rPr lang="da-DK" sz="4400" b="1" dirty="0"/>
              <a:t> </a:t>
            </a:r>
            <a:endParaRPr lang="da-DK" sz="4400" b="1" dirty="0">
              <a:solidFill>
                <a:schemeClr val="accent1"/>
              </a:solidFill>
            </a:endParaRPr>
          </a:p>
        </p:txBody>
      </p:sp>
      <p:pic>
        <p:nvPicPr>
          <p:cNvPr id="5" name="Footer_HIDE_1_2">
            <a:extLst>
              <a:ext uri="{FF2B5EF4-FFF2-40B4-BE49-F238E27FC236}">
                <a16:creationId xmlns:a16="http://schemas.microsoft.com/office/drawing/2014/main" id="{3B1D354A-ADDF-4757-9B05-842F9B2A029B}"/>
              </a:ext>
            </a:extLst>
          </p:cNvPr>
          <p:cNvPicPr/>
          <p:nvPr/>
        </p:nvPicPr>
        <p:blipFill>
          <a:blip r:embed="rId3"/>
          <a:stretch>
            <a:fillRect/>
          </a:stretch>
        </p:blipFill>
        <p:spPr>
          <a:xfrm>
            <a:off x="9633098" y="174917"/>
            <a:ext cx="2393621" cy="750115"/>
          </a:xfrm>
          <a:prstGeom prst="rect">
            <a:avLst/>
          </a:prstGeom>
        </p:spPr>
      </p:pic>
      <p:sp>
        <p:nvSpPr>
          <p:cNvPr id="6" name="Subtitle 2">
            <a:extLst>
              <a:ext uri="{FF2B5EF4-FFF2-40B4-BE49-F238E27FC236}">
                <a16:creationId xmlns:a16="http://schemas.microsoft.com/office/drawing/2014/main" id="{DAF3B419-5F5F-4A20-A147-9511A7FA2AF9}"/>
              </a:ext>
            </a:extLst>
          </p:cNvPr>
          <p:cNvSpPr txBox="1">
            <a:spLocks/>
          </p:cNvSpPr>
          <p:nvPr/>
        </p:nvSpPr>
        <p:spPr>
          <a:xfrm>
            <a:off x="1382235" y="2242365"/>
            <a:ext cx="9672619" cy="994553"/>
          </a:xfrm>
          <a:prstGeom prst="rect">
            <a:avLst/>
          </a:prstGeom>
        </p:spPr>
        <p:txBody>
          <a:bodyPr vert="horz" lIns="91440" tIns="91440" rIns="91440" bIns="91440" rtlCol="0" anchor="t">
            <a:no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n-US" b="1" dirty="0"/>
              <a:t>KLINISK DIÆTIST </a:t>
            </a:r>
            <a:br>
              <a:rPr lang="en-US" b="1" dirty="0"/>
            </a:br>
            <a:r>
              <a:rPr lang="en-US" dirty="0"/>
              <a:t>ANNE KAHR LYSDAL</a:t>
            </a:r>
          </a:p>
          <a:p>
            <a:r>
              <a:rPr lang="en-US" b="1" dirty="0"/>
              <a:t>UDVIKLINGSKOORDINATOR FOR ERNÆRING</a:t>
            </a:r>
            <a:br>
              <a:rPr lang="en-US" b="1" dirty="0"/>
            </a:br>
            <a:r>
              <a:rPr lang="en-US" dirty="0"/>
              <a:t>LOTTE BOA SKADHAUGE</a:t>
            </a:r>
          </a:p>
          <a:p>
            <a:r>
              <a:rPr lang="en-US" b="1" dirty="0"/>
              <a:t>CENTER FOR ERNÆRING OG TARMSVIGT (CET)</a:t>
            </a:r>
            <a:br>
              <a:rPr lang="en-US" b="1" dirty="0"/>
            </a:br>
            <a:r>
              <a:rPr lang="en-US" b="1" dirty="0"/>
              <a:t>AALBORG UNIVERSITETSHOSPITAL</a:t>
            </a:r>
          </a:p>
        </p:txBody>
      </p:sp>
      <p:pic>
        <p:nvPicPr>
          <p:cNvPr id="1026" name="Picture 2" descr="Efter uro blandt plejepersonale: Aalborg Universitetshospital trækker brev  tilbage | TV2 Nord">
            <a:extLst>
              <a:ext uri="{FF2B5EF4-FFF2-40B4-BE49-F238E27FC236}">
                <a16:creationId xmlns:a16="http://schemas.microsoft.com/office/drawing/2014/main" id="{28BEE200-B93B-4145-8940-728B03DE548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84935" y="2561962"/>
            <a:ext cx="3451391" cy="20522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3773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E96654-46DB-4C9E-9F54-7F23AD66DB1E}"/>
              </a:ext>
            </a:extLst>
          </p:cNvPr>
          <p:cNvSpPr>
            <a:spLocks noGrp="1"/>
          </p:cNvSpPr>
          <p:nvPr>
            <p:ph type="title"/>
          </p:nvPr>
        </p:nvSpPr>
        <p:spPr>
          <a:xfrm>
            <a:off x="116958" y="804519"/>
            <a:ext cx="12075041" cy="673407"/>
          </a:xfrm>
        </p:spPr>
        <p:txBody>
          <a:bodyPr>
            <a:normAutofit/>
          </a:bodyPr>
          <a:lstStyle/>
          <a:p>
            <a:r>
              <a:rPr lang="da-DK" sz="2800" b="1" dirty="0">
                <a:solidFill>
                  <a:schemeClr val="accent1"/>
                </a:solidFill>
              </a:rPr>
              <a:t>Elektronisk ernæringsplan ift. parenteral ernæring</a:t>
            </a:r>
          </a:p>
        </p:txBody>
      </p:sp>
      <p:sp>
        <p:nvSpPr>
          <p:cNvPr id="3" name="Pladsholder til indhold 2">
            <a:extLst>
              <a:ext uri="{FF2B5EF4-FFF2-40B4-BE49-F238E27FC236}">
                <a16:creationId xmlns:a16="http://schemas.microsoft.com/office/drawing/2014/main" id="{1B976B93-47E4-4C3D-9897-253B5DC520E4}"/>
              </a:ext>
            </a:extLst>
          </p:cNvPr>
          <p:cNvSpPr>
            <a:spLocks noGrp="1"/>
          </p:cNvSpPr>
          <p:nvPr>
            <p:ph idx="1"/>
          </p:nvPr>
        </p:nvSpPr>
        <p:spPr>
          <a:xfrm>
            <a:off x="616688" y="1977656"/>
            <a:ext cx="10608287" cy="4251615"/>
          </a:xfrm>
        </p:spPr>
        <p:txBody>
          <a:bodyPr>
            <a:normAutofit fontScale="55000" lnSpcReduction="20000"/>
          </a:bodyPr>
          <a:lstStyle/>
          <a:p>
            <a:pPr marL="0" indent="0">
              <a:buNone/>
            </a:pPr>
            <a:r>
              <a:rPr lang="da-DK" sz="2500" b="1" dirty="0" err="1">
                <a:solidFill>
                  <a:schemeClr val="accent1"/>
                </a:solidFill>
              </a:rPr>
              <a:t>E-brev</a:t>
            </a:r>
            <a:r>
              <a:rPr lang="da-DK" sz="2500" b="1" dirty="0">
                <a:solidFill>
                  <a:schemeClr val="accent1"/>
                </a:solidFill>
              </a:rPr>
              <a:t> til kommunen: </a:t>
            </a:r>
            <a:endParaRPr lang="da-DK" sz="2500" dirty="0">
              <a:solidFill>
                <a:schemeClr val="accent1"/>
              </a:solidFill>
            </a:endParaRPr>
          </a:p>
          <a:p>
            <a:r>
              <a:rPr lang="da-DK" sz="2500" b="1" dirty="0"/>
              <a:t>Henvisning til kommunal klinisk diætist: </a:t>
            </a:r>
            <a:br>
              <a:rPr lang="da-DK" sz="2500" dirty="0"/>
            </a:br>
            <a:r>
              <a:rPr lang="da-DK" sz="2500" dirty="0"/>
              <a:t>- Ja/nej  </a:t>
            </a:r>
          </a:p>
          <a:p>
            <a:r>
              <a:rPr lang="da-DK" sz="2500" b="1" dirty="0"/>
              <a:t>Info til hjemmesygeplejen:</a:t>
            </a:r>
            <a:br>
              <a:rPr lang="da-DK" sz="2500" dirty="0"/>
            </a:br>
            <a:r>
              <a:rPr lang="da-DK" sz="2500" dirty="0"/>
              <a:t>- Ja/nej </a:t>
            </a:r>
          </a:p>
          <a:p>
            <a:r>
              <a:rPr lang="da-DK" sz="2500" b="1" dirty="0"/>
              <a:t>Kort opsummering:</a:t>
            </a:r>
            <a:r>
              <a:rPr lang="da-DK" sz="2500" dirty="0"/>
              <a:t> </a:t>
            </a:r>
            <a:br>
              <a:rPr lang="da-DK" sz="2500" dirty="0"/>
            </a:br>
            <a:r>
              <a:rPr lang="da-DK" sz="2500" dirty="0"/>
              <a:t>Onkologisk/ korttarms patient. Spiser insufficient og er ikke kandidat til sondeernæring. </a:t>
            </a:r>
          </a:p>
          <a:p>
            <a:r>
              <a:rPr lang="da-DK" sz="2500" b="1" dirty="0"/>
              <a:t>Anatomi:</a:t>
            </a:r>
            <a:br>
              <a:rPr lang="da-DK" sz="2500" dirty="0"/>
            </a:br>
            <a:r>
              <a:rPr lang="da-DK" sz="2500" dirty="0"/>
              <a:t>Højde: 172 cm</a:t>
            </a:r>
            <a:br>
              <a:rPr lang="da-DK" sz="2500" dirty="0"/>
            </a:br>
            <a:r>
              <a:rPr lang="da-DK" sz="2500" dirty="0"/>
              <a:t>Vægt: 67,8 kg (målt d. 11/5) </a:t>
            </a:r>
            <a:br>
              <a:rPr lang="da-DK" sz="2500" dirty="0"/>
            </a:br>
            <a:r>
              <a:rPr lang="da-DK" sz="2500" dirty="0"/>
              <a:t>BMI: 22,9</a:t>
            </a:r>
          </a:p>
          <a:p>
            <a:r>
              <a:rPr lang="da-DK" sz="2500" b="1" dirty="0"/>
              <a:t>Vægthistorik: </a:t>
            </a:r>
            <a:endParaRPr lang="da-DK" sz="2500" dirty="0"/>
          </a:p>
          <a:p>
            <a:r>
              <a:rPr lang="da-DK" sz="2500" b="1" dirty="0"/>
              <a:t>Biokemi: </a:t>
            </a:r>
            <a:endParaRPr lang="da-DK" sz="2500" dirty="0"/>
          </a:p>
          <a:p>
            <a:r>
              <a:rPr lang="da-DK" sz="2500" b="1" dirty="0"/>
              <a:t>Pr. os.:</a:t>
            </a:r>
            <a:r>
              <a:rPr lang="da-DK" sz="2500" dirty="0"/>
              <a:t> </a:t>
            </a:r>
            <a:br>
              <a:rPr lang="da-DK" sz="2200" b="1" dirty="0"/>
            </a:br>
            <a:endParaRPr lang="da-DK" sz="2200" dirty="0"/>
          </a:p>
          <a:p>
            <a:endParaRPr lang="da-DK" dirty="0"/>
          </a:p>
        </p:txBody>
      </p:sp>
      <p:pic>
        <p:nvPicPr>
          <p:cNvPr id="4" name="Footer_HIDE_1_2">
            <a:extLst>
              <a:ext uri="{FF2B5EF4-FFF2-40B4-BE49-F238E27FC236}">
                <a16:creationId xmlns:a16="http://schemas.microsoft.com/office/drawing/2014/main" id="{631D574D-47D1-4167-A913-35D2625C1FB7}"/>
              </a:ext>
            </a:extLst>
          </p:cNvPr>
          <p:cNvPicPr/>
          <p:nvPr/>
        </p:nvPicPr>
        <p:blipFill>
          <a:blip r:embed="rId3"/>
          <a:stretch>
            <a:fillRect/>
          </a:stretch>
        </p:blipFill>
        <p:spPr>
          <a:xfrm>
            <a:off x="9633098" y="174917"/>
            <a:ext cx="2393621" cy="750115"/>
          </a:xfrm>
          <a:prstGeom prst="rect">
            <a:avLst/>
          </a:prstGeom>
        </p:spPr>
      </p:pic>
    </p:spTree>
    <p:extLst>
      <p:ext uri="{BB962C8B-B14F-4D97-AF65-F5344CB8AC3E}">
        <p14:creationId xmlns:p14="http://schemas.microsoft.com/office/powerpoint/2010/main" val="942852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D7161C55-94F2-49B6-A2B5-30C086F2C54E}"/>
              </a:ext>
            </a:extLst>
          </p:cNvPr>
          <p:cNvSpPr/>
          <p:nvPr/>
        </p:nvSpPr>
        <p:spPr>
          <a:xfrm>
            <a:off x="233916" y="925032"/>
            <a:ext cx="11792803" cy="4842288"/>
          </a:xfrm>
          <a:prstGeom prst="rect">
            <a:avLst/>
          </a:prstGeom>
        </p:spPr>
        <p:txBody>
          <a:bodyPr wrap="square">
            <a:spAutoFit/>
          </a:bodyPr>
          <a:lstStyle/>
          <a:p>
            <a:pPr marL="171450" indent="-171450">
              <a:lnSpc>
                <a:spcPct val="107000"/>
              </a:lnSpc>
              <a:spcAft>
                <a:spcPts val="800"/>
              </a:spcAft>
              <a:buFont typeface="Arial" panose="020B0604020202020204" pitchFamily="34" charset="0"/>
              <a:buChar char="•"/>
            </a:pPr>
            <a:r>
              <a:rPr lang="da-DK" sz="1400" b="1" dirty="0"/>
              <a:t>Plan for supplerende parenteral ernæring i PICC-line (lagt d. 22/9):</a:t>
            </a:r>
            <a:br>
              <a:rPr lang="da-DK" sz="1400" dirty="0"/>
            </a:br>
            <a:r>
              <a:rPr lang="da-DK" sz="1400" dirty="0"/>
              <a:t>- SmofKabiven perifer 800 kcal. (1206 ml) hele posen indgives med ca. 100 ml/time = 33 dråber pr. minut. </a:t>
            </a:r>
            <a:br>
              <a:rPr lang="da-DK" sz="1400" dirty="0"/>
            </a:br>
            <a:r>
              <a:rPr lang="da-DK" sz="1400" dirty="0"/>
              <a:t>- Resterende væskebehov: 300 ml. Kan drikkes pr. os.</a:t>
            </a:r>
            <a:endParaRPr lang="da-DK" sz="1400" b="1" dirty="0">
              <a:ea typeface="Calibri" panose="020F0502020204030204" pitchFamily="34" charset="0"/>
              <a:cs typeface="Times New Roman" panose="02020603050405020304" pitchFamily="18" charset="0"/>
            </a:endParaRPr>
          </a:p>
          <a:p>
            <a:pPr marL="171450" indent="-171450">
              <a:lnSpc>
                <a:spcPct val="107000"/>
              </a:lnSpc>
              <a:spcAft>
                <a:spcPts val="800"/>
              </a:spcAft>
              <a:buFont typeface="Arial" panose="020B0604020202020204" pitchFamily="34" charset="0"/>
              <a:buChar char="•"/>
            </a:pPr>
            <a:r>
              <a:rPr lang="da-DK" sz="1400" b="1" dirty="0">
                <a:ea typeface="Calibri" panose="020F0502020204030204" pitchFamily="34" charset="0"/>
                <a:cs typeface="Times New Roman" panose="02020603050405020304" pitchFamily="18" charset="0"/>
              </a:rPr>
              <a:t>Monitorering: </a:t>
            </a:r>
            <a:br>
              <a:rPr lang="da-DK" sz="1400" b="1" dirty="0">
                <a:ea typeface="Calibri" panose="020F0502020204030204" pitchFamily="34" charset="0"/>
                <a:cs typeface="Times New Roman" panose="02020603050405020304" pitchFamily="18" charset="0"/>
              </a:rPr>
            </a:br>
            <a:r>
              <a:rPr lang="da-DK" sz="1400" dirty="0">
                <a:ea typeface="Calibri" panose="020F0502020204030204" pitchFamily="34" charset="0"/>
                <a:cs typeface="Times New Roman" panose="02020603050405020304" pitchFamily="18" charset="0"/>
              </a:rPr>
              <a:t>- Anbefales vægtmonitorering x 1 månedligt.</a:t>
            </a:r>
          </a:p>
          <a:p>
            <a:pPr marL="171450" indent="-171450">
              <a:lnSpc>
                <a:spcPct val="107000"/>
              </a:lnSpc>
              <a:spcAft>
                <a:spcPts val="800"/>
              </a:spcAft>
              <a:buFont typeface="Arial" panose="020B0604020202020204" pitchFamily="34" charset="0"/>
              <a:buChar char="•"/>
            </a:pPr>
            <a:r>
              <a:rPr lang="da-DK" sz="1400" b="1" dirty="0">
                <a:ea typeface="Calibri" panose="020F0502020204030204" pitchFamily="34" charset="0"/>
                <a:cs typeface="Times New Roman" panose="02020603050405020304" pitchFamily="18" charset="0"/>
              </a:rPr>
              <a:t>Opfølgning:</a:t>
            </a:r>
            <a:br>
              <a:rPr lang="da-DK" sz="1400" b="1" dirty="0">
                <a:ea typeface="Calibri" panose="020F0502020204030204" pitchFamily="34" charset="0"/>
                <a:cs typeface="Times New Roman" panose="02020603050405020304" pitchFamily="18" charset="0"/>
              </a:rPr>
            </a:br>
            <a:r>
              <a:rPr lang="da-DK" sz="1400" dirty="0">
                <a:ea typeface="Calibri" panose="020F0502020204030204" pitchFamily="34" charset="0"/>
                <a:cs typeface="Times New Roman" panose="02020603050405020304" pitchFamily="18" charset="0"/>
              </a:rPr>
              <a:t>- Opfølgning på ernæringsplanen og indtag pr. os ved kommunal klinisk diætist</a:t>
            </a:r>
            <a:br>
              <a:rPr lang="da-DK" sz="1400" dirty="0">
                <a:ea typeface="Calibri" panose="020F0502020204030204" pitchFamily="34" charset="0"/>
                <a:cs typeface="Times New Roman" panose="02020603050405020304" pitchFamily="18" charset="0"/>
              </a:rPr>
            </a:br>
            <a:r>
              <a:rPr lang="da-DK" sz="1400" dirty="0">
                <a:ea typeface="Calibri" panose="020F0502020204030204" pitchFamily="34" charset="0"/>
                <a:cs typeface="Times New Roman" panose="02020603050405020304" pitchFamily="18" charset="0"/>
              </a:rPr>
              <a:t>- Ved behov for ændring af dosis kontaktes en læge på stamafdelingen eller den kliniske diætist på hospitalet </a:t>
            </a:r>
          </a:p>
          <a:p>
            <a:pPr marL="171450" indent="-171450">
              <a:lnSpc>
                <a:spcPct val="107000"/>
              </a:lnSpc>
              <a:spcAft>
                <a:spcPts val="800"/>
              </a:spcAft>
              <a:buFont typeface="Arial" panose="020B0604020202020204" pitchFamily="34" charset="0"/>
              <a:buChar char="•"/>
            </a:pPr>
            <a:r>
              <a:rPr lang="da-DK" sz="1400" b="1" dirty="0">
                <a:ea typeface="Calibri" panose="020F0502020204030204" pitchFamily="34" charset="0"/>
                <a:cs typeface="Times New Roman" panose="02020603050405020304" pitchFamily="18" charset="0"/>
              </a:rPr>
              <a:t>UDSKRIVELSE (forventet d. 14/10):</a:t>
            </a:r>
            <a:br>
              <a:rPr lang="da-DK" sz="1400" b="1" dirty="0">
                <a:ea typeface="Calibri" panose="020F0502020204030204" pitchFamily="34" charset="0"/>
                <a:cs typeface="Times New Roman" panose="02020603050405020304" pitchFamily="18" charset="0"/>
              </a:rPr>
            </a:br>
            <a:r>
              <a:rPr lang="da-DK" sz="1400" dirty="0">
                <a:ea typeface="Calibri" panose="020F0502020204030204" pitchFamily="34" charset="0"/>
                <a:cs typeface="Times New Roman" panose="02020603050405020304" pitchFamily="18" charset="0"/>
              </a:rPr>
              <a:t>- Levering fra afdelingen / levering fra sygehusapoteket</a:t>
            </a:r>
            <a:br>
              <a:rPr lang="da-DK" sz="1400" dirty="0">
                <a:ea typeface="Calibri" panose="020F0502020204030204" pitchFamily="34" charset="0"/>
                <a:cs typeface="Times New Roman" panose="02020603050405020304" pitchFamily="18" charset="0"/>
              </a:rPr>
            </a:br>
            <a:r>
              <a:rPr lang="da-DK" sz="1400" dirty="0">
                <a:ea typeface="Calibri" panose="020F0502020204030204" pitchFamily="34" charset="0"/>
                <a:cs typeface="Times New Roman" panose="02020603050405020304" pitchFamily="18" charset="0"/>
              </a:rPr>
              <a:t>- Leveres første gang d.  </a:t>
            </a:r>
            <a:br>
              <a:rPr lang="da-DK" sz="1400" dirty="0">
                <a:ea typeface="Calibri" panose="020F0502020204030204" pitchFamily="34" charset="0"/>
                <a:cs typeface="Times New Roman" panose="02020603050405020304" pitchFamily="18" charset="0"/>
              </a:rPr>
            </a:br>
            <a:r>
              <a:rPr lang="da-DK" sz="1400" dirty="0">
                <a:ea typeface="Calibri" panose="020F0502020204030204" pitchFamily="34" charset="0"/>
                <a:cs typeface="Times New Roman" panose="02020603050405020304" pitchFamily="18" charset="0"/>
              </a:rPr>
              <a:t>- Dropstativ medgives fra afdelingen </a:t>
            </a:r>
            <a:br>
              <a:rPr lang="da-DK" sz="1400" dirty="0">
                <a:ea typeface="Calibri" panose="020F0502020204030204" pitchFamily="34" charset="0"/>
                <a:cs typeface="Times New Roman" panose="02020603050405020304" pitchFamily="18" charset="0"/>
              </a:rPr>
            </a:br>
            <a:r>
              <a:rPr lang="da-DK" sz="1400" dirty="0">
                <a:ea typeface="Calibri" panose="020F0502020204030204" pitchFamily="34" charset="0"/>
                <a:cs typeface="Times New Roman" panose="02020603050405020304" pitchFamily="18" charset="0"/>
              </a:rPr>
              <a:t>- Smofkabiven og infusionssæt medgives til og med d. </a:t>
            </a:r>
            <a:br>
              <a:rPr lang="da-DK" sz="1400" dirty="0">
                <a:ea typeface="Calibri" panose="020F0502020204030204" pitchFamily="34" charset="0"/>
                <a:cs typeface="Times New Roman" panose="02020603050405020304" pitchFamily="18" charset="0"/>
              </a:rPr>
            </a:br>
            <a:r>
              <a:rPr lang="da-DK" sz="1400" dirty="0">
                <a:ea typeface="Calibri" panose="020F0502020204030204" pitchFamily="34" charset="0"/>
                <a:cs typeface="Times New Roman" panose="02020603050405020304" pitchFamily="18" charset="0"/>
              </a:rPr>
              <a:t>- Ved behov for pumpe/dråbetæller kontakt </a:t>
            </a:r>
            <a:r>
              <a:rPr lang="da-DK" sz="1400" dirty="0" err="1">
                <a:ea typeface="Calibri" panose="020F0502020204030204" pitchFamily="34" charset="0"/>
                <a:cs typeface="Times New Roman" panose="02020603050405020304" pitchFamily="18" charset="0"/>
              </a:rPr>
              <a:t>Fresenius</a:t>
            </a:r>
            <a:r>
              <a:rPr lang="da-DK" sz="1400" dirty="0">
                <a:ea typeface="Calibri" panose="020F0502020204030204" pitchFamily="34" charset="0"/>
                <a:cs typeface="Times New Roman" panose="02020603050405020304" pitchFamily="18" charset="0"/>
              </a:rPr>
              <a:t> </a:t>
            </a:r>
            <a:r>
              <a:rPr lang="da-DK" sz="1400" dirty="0" err="1">
                <a:ea typeface="Calibri" panose="020F0502020204030204" pitchFamily="34" charset="0"/>
                <a:cs typeface="Times New Roman" panose="02020603050405020304" pitchFamily="18" charset="0"/>
              </a:rPr>
              <a:t>kabi</a:t>
            </a:r>
            <a:r>
              <a:rPr lang="da-DK" sz="1400" dirty="0">
                <a:ea typeface="Calibri" panose="020F0502020204030204" pitchFamily="34" charset="0"/>
                <a:cs typeface="Times New Roman" panose="02020603050405020304" pitchFamily="18" charset="0"/>
              </a:rPr>
              <a:t> på tlf. 26884869 samt kontakt stamafdelingen ift. ordination og bestilling af infusionssæt til pumpen. </a:t>
            </a:r>
          </a:p>
          <a:p>
            <a:pPr marL="171450" indent="-171450">
              <a:lnSpc>
                <a:spcPct val="107000"/>
              </a:lnSpc>
              <a:spcAft>
                <a:spcPts val="800"/>
              </a:spcAft>
              <a:buFont typeface="Arial" panose="020B0604020202020204" pitchFamily="34" charset="0"/>
              <a:buChar char="•"/>
            </a:pPr>
            <a:r>
              <a:rPr lang="da-DK" sz="1400" b="1" dirty="0">
                <a:ea typeface="Calibri" panose="020F0502020204030204" pitchFamily="34" charset="0"/>
                <a:cs typeface="Times New Roman" panose="02020603050405020304" pitchFamily="18" charset="0"/>
              </a:rPr>
              <a:t>Til orientering: </a:t>
            </a:r>
            <a:br>
              <a:rPr lang="da-DK" sz="1400" b="1" dirty="0">
                <a:ea typeface="Calibri" panose="020F0502020204030204" pitchFamily="34" charset="0"/>
                <a:cs typeface="Times New Roman" panose="02020603050405020304" pitchFamily="18" charset="0"/>
              </a:rPr>
            </a:br>
            <a:r>
              <a:rPr lang="da-DK" sz="1400" dirty="0">
                <a:ea typeface="Calibri" panose="020F0502020204030204" pitchFamily="34" charset="0"/>
                <a:cs typeface="Times New Roman" panose="02020603050405020304" pitchFamily="18" charset="0"/>
              </a:rPr>
              <a:t>Alle udgifter afholdes af regionen </a:t>
            </a:r>
          </a:p>
          <a:p>
            <a:pPr>
              <a:lnSpc>
                <a:spcPct val="107000"/>
              </a:lnSpc>
              <a:spcAft>
                <a:spcPts val="800"/>
              </a:spcAft>
            </a:pPr>
            <a:endParaRPr lang="da-DK" sz="1400" dirty="0">
              <a:ea typeface="Calibri" panose="020F0502020204030204" pitchFamily="34" charset="0"/>
              <a:cs typeface="Times New Roman" panose="02020603050405020304" pitchFamily="18" charset="0"/>
            </a:endParaRPr>
          </a:p>
          <a:p>
            <a:pPr>
              <a:lnSpc>
                <a:spcPct val="107000"/>
              </a:lnSpc>
              <a:spcAft>
                <a:spcPts val="800"/>
              </a:spcAft>
            </a:pPr>
            <a:r>
              <a:rPr lang="da-DK" sz="1400" dirty="0">
                <a:ea typeface="Calibri" panose="020F0502020204030204" pitchFamily="34" charset="0"/>
                <a:cs typeface="Times New Roman" panose="02020603050405020304" pitchFamily="18" charset="0"/>
              </a:rPr>
              <a:t>//Klinisk diætist Anne Kahr Lysdal tlf. XX </a:t>
            </a:r>
            <a:r>
              <a:rPr lang="da-DK" sz="1400" dirty="0" err="1">
                <a:ea typeface="Calibri" panose="020F0502020204030204" pitchFamily="34" charset="0"/>
                <a:cs typeface="Times New Roman" panose="02020603050405020304" pitchFamily="18" charset="0"/>
              </a:rPr>
              <a:t>XX</a:t>
            </a:r>
            <a:r>
              <a:rPr lang="da-DK" sz="1400" dirty="0">
                <a:ea typeface="Calibri" panose="020F0502020204030204" pitchFamily="34" charset="0"/>
                <a:cs typeface="Times New Roman" panose="02020603050405020304" pitchFamily="18" charset="0"/>
              </a:rPr>
              <a:t> </a:t>
            </a:r>
            <a:r>
              <a:rPr lang="da-DK" sz="1400" dirty="0" err="1">
                <a:ea typeface="Calibri" panose="020F0502020204030204" pitchFamily="34" charset="0"/>
                <a:cs typeface="Times New Roman" panose="02020603050405020304" pitchFamily="18" charset="0"/>
              </a:rPr>
              <a:t>XX</a:t>
            </a:r>
            <a:r>
              <a:rPr lang="da-DK" sz="1400" dirty="0">
                <a:ea typeface="Calibri" panose="020F0502020204030204" pitchFamily="34" charset="0"/>
                <a:cs typeface="Times New Roman" panose="02020603050405020304" pitchFamily="18" charset="0"/>
              </a:rPr>
              <a:t> </a:t>
            </a:r>
            <a:r>
              <a:rPr lang="da-DK" sz="1400" dirty="0" err="1">
                <a:ea typeface="Calibri" panose="020F0502020204030204" pitchFamily="34" charset="0"/>
                <a:cs typeface="Times New Roman" panose="02020603050405020304" pitchFamily="18" charset="0"/>
              </a:rPr>
              <a:t>XX</a:t>
            </a:r>
            <a:r>
              <a:rPr lang="da-DK" sz="1400" dirty="0">
                <a:ea typeface="Calibri" panose="020F0502020204030204" pitchFamily="34" charset="0"/>
                <a:cs typeface="Times New Roman" panose="02020603050405020304" pitchFamily="18" charset="0"/>
              </a:rPr>
              <a:t> </a:t>
            </a:r>
          </a:p>
        </p:txBody>
      </p:sp>
      <p:pic>
        <p:nvPicPr>
          <p:cNvPr id="3" name="Footer_HIDE_1_2">
            <a:extLst>
              <a:ext uri="{FF2B5EF4-FFF2-40B4-BE49-F238E27FC236}">
                <a16:creationId xmlns:a16="http://schemas.microsoft.com/office/drawing/2014/main" id="{215877F4-47BF-4C17-AFFA-5C38CFD6A21D}"/>
              </a:ext>
            </a:extLst>
          </p:cNvPr>
          <p:cNvPicPr/>
          <p:nvPr/>
        </p:nvPicPr>
        <p:blipFill>
          <a:blip r:embed="rId3"/>
          <a:stretch>
            <a:fillRect/>
          </a:stretch>
        </p:blipFill>
        <p:spPr>
          <a:xfrm>
            <a:off x="9633098" y="174917"/>
            <a:ext cx="2393621" cy="750115"/>
          </a:xfrm>
          <a:prstGeom prst="rect">
            <a:avLst/>
          </a:prstGeom>
        </p:spPr>
      </p:pic>
    </p:spTree>
    <p:extLst>
      <p:ext uri="{BB962C8B-B14F-4D97-AF65-F5344CB8AC3E}">
        <p14:creationId xmlns:p14="http://schemas.microsoft.com/office/powerpoint/2010/main" val="789016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useBgFill="1">
        <p:nvSpPr>
          <p:cNvPr id="16" name="Rectangle 10">
            <a:extLst>
              <a:ext uri="{FF2B5EF4-FFF2-40B4-BE49-F238E27FC236}">
                <a16:creationId xmlns:a16="http://schemas.microsoft.com/office/drawing/2014/main" id="{35C3D674-3D59-4E93-80CA-0C0A9095E8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2">
            <a:extLst>
              <a:ext uri="{FF2B5EF4-FFF2-40B4-BE49-F238E27FC236}">
                <a16:creationId xmlns:a16="http://schemas.microsoft.com/office/drawing/2014/main" id="{C884B8F8-FDC9-498B-9960-5D7260AFCB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417737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el 1">
            <a:extLst>
              <a:ext uri="{FF2B5EF4-FFF2-40B4-BE49-F238E27FC236}">
                <a16:creationId xmlns:a16="http://schemas.microsoft.com/office/drawing/2014/main" id="{F1840309-C830-4023-9D9E-A28C6888EAEE}"/>
              </a:ext>
            </a:extLst>
          </p:cNvPr>
          <p:cNvSpPr>
            <a:spLocks noGrp="1"/>
          </p:cNvSpPr>
          <p:nvPr>
            <p:ph type="title"/>
          </p:nvPr>
        </p:nvSpPr>
        <p:spPr>
          <a:xfrm>
            <a:off x="1451580" y="1274716"/>
            <a:ext cx="4176511" cy="579039"/>
          </a:xfrm>
        </p:spPr>
        <p:txBody>
          <a:bodyPr>
            <a:normAutofit fontScale="90000"/>
          </a:bodyPr>
          <a:lstStyle/>
          <a:p>
            <a:r>
              <a:rPr lang="da-DK" i="1" dirty="0">
                <a:ea typeface="+mj-lt"/>
                <a:cs typeface="+mj-lt"/>
              </a:rPr>
              <a:t>Tak for jeres tid        	</a:t>
            </a:r>
            <a:endParaRPr lang="da-DK" dirty="0"/>
          </a:p>
        </p:txBody>
      </p:sp>
      <p:sp>
        <p:nvSpPr>
          <p:cNvPr id="15" name="Rectangle 14">
            <a:extLst>
              <a:ext uri="{FF2B5EF4-FFF2-40B4-BE49-F238E27FC236}">
                <a16:creationId xmlns:a16="http://schemas.microsoft.com/office/drawing/2014/main" id="{EF2A81E1-BCBE-426B-8C09-33274E6940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3" name="Pladsholder til indhold 2">
            <a:extLst>
              <a:ext uri="{FF2B5EF4-FFF2-40B4-BE49-F238E27FC236}">
                <a16:creationId xmlns:a16="http://schemas.microsoft.com/office/drawing/2014/main" id="{A519D688-14B9-4FA6-9B32-E54009F99A22}"/>
              </a:ext>
            </a:extLst>
          </p:cNvPr>
          <p:cNvSpPr>
            <a:spLocks noGrp="1"/>
          </p:cNvSpPr>
          <p:nvPr>
            <p:ph idx="1"/>
          </p:nvPr>
        </p:nvSpPr>
        <p:spPr>
          <a:xfrm>
            <a:off x="1451581" y="2015732"/>
            <a:ext cx="4172212" cy="3450613"/>
          </a:xfrm>
        </p:spPr>
        <p:txBody>
          <a:bodyPr>
            <a:normAutofit/>
          </a:bodyPr>
          <a:lstStyle/>
          <a:p>
            <a:pPr marL="0" indent="0">
              <a:lnSpc>
                <a:spcPct val="110000"/>
              </a:lnSpc>
              <a:buNone/>
            </a:pPr>
            <a:r>
              <a:rPr lang="da-DK" sz="1700" b="1" i="1" dirty="0"/>
              <a:t>Ved yderligere spørgsmål</a:t>
            </a:r>
            <a:endParaRPr lang="da-DK" sz="1700" b="1" dirty="0"/>
          </a:p>
          <a:p>
            <a:pPr marL="0" indent="0">
              <a:lnSpc>
                <a:spcPct val="110000"/>
              </a:lnSpc>
              <a:buNone/>
            </a:pPr>
            <a:r>
              <a:rPr lang="da-DK" sz="1700" i="1" dirty="0"/>
              <a:t>Klinisk diætist</a:t>
            </a:r>
          </a:p>
          <a:p>
            <a:pPr marL="0" indent="0">
              <a:lnSpc>
                <a:spcPct val="110000"/>
              </a:lnSpc>
              <a:buNone/>
            </a:pPr>
            <a:r>
              <a:rPr lang="da-DK" sz="1700" i="1" dirty="0"/>
              <a:t>Anne Kahr Lysdal</a:t>
            </a:r>
          </a:p>
          <a:p>
            <a:pPr marL="0" indent="0">
              <a:lnSpc>
                <a:spcPct val="110000"/>
              </a:lnSpc>
              <a:buNone/>
            </a:pPr>
            <a:r>
              <a:rPr lang="da-DK" sz="1700" i="1" dirty="0">
                <a:solidFill>
                  <a:schemeClr val="accent1"/>
                </a:solidFill>
                <a:hlinkClick r:id="rId3">
                  <a:extLst>
                    <a:ext uri="{A12FA001-AC4F-418D-AE19-62706E023703}">
                      <ahyp:hlinkClr xmlns:ahyp="http://schemas.microsoft.com/office/drawing/2018/hyperlinkcolor" val="tx"/>
                    </a:ext>
                  </a:extLst>
                </a:hlinkClick>
              </a:rPr>
              <a:t>a.kahr@rn.dk</a:t>
            </a:r>
            <a:endParaRPr lang="da-DK" sz="1700" i="1" dirty="0">
              <a:solidFill>
                <a:schemeClr val="accent1"/>
              </a:solidFill>
            </a:endParaRPr>
          </a:p>
          <a:p>
            <a:pPr marL="0" indent="0">
              <a:lnSpc>
                <a:spcPct val="110000"/>
              </a:lnSpc>
              <a:buNone/>
            </a:pPr>
            <a:r>
              <a:rPr lang="da-DK" sz="1700" i="1" dirty="0"/>
              <a:t>Udviklingskoordinator for ernæring</a:t>
            </a:r>
          </a:p>
          <a:p>
            <a:pPr marL="0" indent="0">
              <a:lnSpc>
                <a:spcPct val="110000"/>
              </a:lnSpc>
              <a:buNone/>
            </a:pPr>
            <a:r>
              <a:rPr lang="da-DK" sz="1700" i="1" dirty="0"/>
              <a:t>Lotte Boa Skadhauge        </a:t>
            </a:r>
          </a:p>
          <a:p>
            <a:pPr marL="0" indent="0">
              <a:lnSpc>
                <a:spcPct val="110000"/>
              </a:lnSpc>
              <a:buNone/>
            </a:pPr>
            <a:r>
              <a:rPr lang="da-DK" sz="1700" i="1" dirty="0">
                <a:solidFill>
                  <a:schemeClr val="accent1"/>
                </a:solidFill>
                <a:hlinkClick r:id="rId4">
                  <a:extLst>
                    <a:ext uri="{A12FA001-AC4F-418D-AE19-62706E023703}">
                      <ahyp:hlinkClr xmlns:ahyp="http://schemas.microsoft.com/office/drawing/2018/hyperlinkcolor" val="tx"/>
                    </a:ext>
                  </a:extLst>
                </a:hlinkClick>
              </a:rPr>
              <a:t>Losk@rn.dk</a:t>
            </a:r>
            <a:endParaRPr lang="da-DK" sz="1700" i="1" dirty="0">
              <a:solidFill>
                <a:schemeClr val="accent1"/>
              </a:solidFill>
            </a:endParaRPr>
          </a:p>
          <a:p>
            <a:pPr marL="0" indent="0">
              <a:lnSpc>
                <a:spcPct val="110000"/>
              </a:lnSpc>
              <a:buNone/>
            </a:pPr>
            <a:r>
              <a:rPr lang="da-DK" sz="1700" i="1" dirty="0">
                <a:solidFill>
                  <a:schemeClr val="accent1"/>
                </a:solidFill>
              </a:rPr>
              <a:t>                       </a:t>
            </a:r>
            <a:r>
              <a:rPr lang="da-DK" sz="1700" i="1" dirty="0"/>
              <a:t>  </a:t>
            </a:r>
          </a:p>
        </p:txBody>
      </p:sp>
      <p:pic>
        <p:nvPicPr>
          <p:cNvPr id="17" name="Picture 16">
            <a:extLst>
              <a:ext uri="{FF2B5EF4-FFF2-40B4-BE49-F238E27FC236}">
                <a16:creationId xmlns:a16="http://schemas.microsoft.com/office/drawing/2014/main" id="{39D1DDD4-5BB3-45BA-B9B3-06B62299AD7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A24DAE64-2302-42EA-8239-F2F0775CA5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10" name="Footer_HIDE_1_2">
            <a:extLst>
              <a:ext uri="{FF2B5EF4-FFF2-40B4-BE49-F238E27FC236}">
                <a16:creationId xmlns:a16="http://schemas.microsoft.com/office/drawing/2014/main" id="{2DEEB1A3-97F0-40C3-B48A-2446B49337A5}"/>
              </a:ext>
            </a:extLst>
          </p:cNvPr>
          <p:cNvPicPr/>
          <p:nvPr/>
        </p:nvPicPr>
        <p:blipFill>
          <a:blip r:embed="rId6"/>
          <a:stretch>
            <a:fillRect/>
          </a:stretch>
        </p:blipFill>
        <p:spPr>
          <a:xfrm>
            <a:off x="9633098" y="174917"/>
            <a:ext cx="2393621" cy="750115"/>
          </a:xfrm>
          <a:prstGeom prst="rect">
            <a:avLst/>
          </a:prstGeom>
        </p:spPr>
      </p:pic>
    </p:spTree>
    <p:extLst>
      <p:ext uri="{BB962C8B-B14F-4D97-AF65-F5344CB8AC3E}">
        <p14:creationId xmlns:p14="http://schemas.microsoft.com/office/powerpoint/2010/main" val="3975964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02010E-AFDF-4D01-982C-8222A1E4FCCC}"/>
              </a:ext>
            </a:extLst>
          </p:cNvPr>
          <p:cNvSpPr>
            <a:spLocks noGrp="1"/>
          </p:cNvSpPr>
          <p:nvPr>
            <p:ph type="title"/>
          </p:nvPr>
        </p:nvSpPr>
        <p:spPr>
          <a:xfrm>
            <a:off x="1451579" y="804519"/>
            <a:ext cx="9603275" cy="1049235"/>
          </a:xfrm>
        </p:spPr>
        <p:txBody>
          <a:bodyPr>
            <a:normAutofit/>
          </a:bodyPr>
          <a:lstStyle/>
          <a:p>
            <a:r>
              <a:rPr lang="da-DK" b="1" dirty="0">
                <a:solidFill>
                  <a:schemeClr val="accent1"/>
                </a:solidFill>
              </a:rPr>
              <a:t>Udskrivelse med supplerende ernæringsterapi fra Aalborg UH</a:t>
            </a:r>
          </a:p>
        </p:txBody>
      </p:sp>
      <p:sp>
        <p:nvSpPr>
          <p:cNvPr id="3" name="Pladsholder til indhold 2">
            <a:extLst>
              <a:ext uri="{FF2B5EF4-FFF2-40B4-BE49-F238E27FC236}">
                <a16:creationId xmlns:a16="http://schemas.microsoft.com/office/drawing/2014/main" id="{E5827225-19DC-4AE2-8917-274172460E05}"/>
              </a:ext>
            </a:extLst>
          </p:cNvPr>
          <p:cNvSpPr>
            <a:spLocks noGrp="1"/>
          </p:cNvSpPr>
          <p:nvPr>
            <p:ph idx="1"/>
          </p:nvPr>
        </p:nvSpPr>
        <p:spPr>
          <a:xfrm>
            <a:off x="1451579" y="2015734"/>
            <a:ext cx="6195784" cy="3450613"/>
          </a:xfrm>
        </p:spPr>
        <p:txBody>
          <a:bodyPr>
            <a:normAutofit/>
          </a:bodyPr>
          <a:lstStyle/>
          <a:p>
            <a:r>
              <a:rPr lang="da-DK" dirty="0"/>
              <a:t>Øget behov for supplerende ernæringsterapi efter udskrivelse ift. tidligere.</a:t>
            </a:r>
          </a:p>
          <a:p>
            <a:r>
              <a:rPr lang="da-DK" dirty="0"/>
              <a:t>Diætisterne kobles på et stigende antal patienter ifm. udskrivelsen. </a:t>
            </a:r>
          </a:p>
          <a:p>
            <a:r>
              <a:rPr lang="da-DK" dirty="0"/>
              <a:t>Arbejdsredskab ift. diætisttilknytning på hospitalet - elektronisk henvisningssystemet med fælles overbliksskærm (</a:t>
            </a:r>
            <a:r>
              <a:rPr lang="da-DK" dirty="0" err="1"/>
              <a:t>Cetrea</a:t>
            </a:r>
            <a:r>
              <a:rPr lang="da-DK" dirty="0"/>
              <a:t>)</a:t>
            </a:r>
          </a:p>
        </p:txBody>
      </p:sp>
      <p:pic>
        <p:nvPicPr>
          <p:cNvPr id="4" name="Billede 3">
            <a:extLst>
              <a:ext uri="{FF2B5EF4-FFF2-40B4-BE49-F238E27FC236}">
                <a16:creationId xmlns:a16="http://schemas.microsoft.com/office/drawing/2014/main" id="{98B3CDDF-3088-46E4-B7EC-10A2F6F96578}"/>
              </a:ext>
            </a:extLst>
          </p:cNvPr>
          <p:cNvPicPr>
            <a:picLocks noChangeAspect="1"/>
          </p:cNvPicPr>
          <p:nvPr/>
        </p:nvPicPr>
        <p:blipFill>
          <a:blip r:embed="rId3"/>
          <a:stretch>
            <a:fillRect/>
          </a:stretch>
        </p:blipFill>
        <p:spPr>
          <a:xfrm>
            <a:off x="8128756" y="2369432"/>
            <a:ext cx="2926098" cy="2743216"/>
          </a:xfrm>
          <a:prstGeom prst="rect">
            <a:avLst/>
          </a:prstGeom>
        </p:spPr>
      </p:pic>
      <p:pic>
        <p:nvPicPr>
          <p:cNvPr id="5" name="Footer_HIDE_1_2">
            <a:extLst>
              <a:ext uri="{FF2B5EF4-FFF2-40B4-BE49-F238E27FC236}">
                <a16:creationId xmlns:a16="http://schemas.microsoft.com/office/drawing/2014/main" id="{3B1D354A-ADDF-4757-9B05-842F9B2A029B}"/>
              </a:ext>
            </a:extLst>
          </p:cNvPr>
          <p:cNvPicPr/>
          <p:nvPr/>
        </p:nvPicPr>
        <p:blipFill>
          <a:blip r:embed="rId4"/>
          <a:stretch>
            <a:fillRect/>
          </a:stretch>
        </p:blipFill>
        <p:spPr>
          <a:xfrm>
            <a:off x="9633098" y="174917"/>
            <a:ext cx="2393621" cy="750115"/>
          </a:xfrm>
          <a:prstGeom prst="rect">
            <a:avLst/>
          </a:prstGeom>
        </p:spPr>
      </p:pic>
    </p:spTree>
    <p:extLst>
      <p:ext uri="{BB962C8B-B14F-4D97-AF65-F5344CB8AC3E}">
        <p14:creationId xmlns:p14="http://schemas.microsoft.com/office/powerpoint/2010/main" val="3449905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9EB36B-F4DB-49B5-9241-51E5254D9DB7}"/>
              </a:ext>
            </a:extLst>
          </p:cNvPr>
          <p:cNvSpPr>
            <a:spLocks noGrp="1"/>
          </p:cNvSpPr>
          <p:nvPr>
            <p:ph type="title"/>
          </p:nvPr>
        </p:nvSpPr>
        <p:spPr/>
        <p:txBody>
          <a:bodyPr/>
          <a:lstStyle/>
          <a:p>
            <a:r>
              <a:rPr lang="da-DK" dirty="0"/>
              <a:t>	</a:t>
            </a:r>
            <a:r>
              <a:rPr lang="da-DK" b="1" dirty="0">
                <a:solidFill>
                  <a:schemeClr val="accent1"/>
                </a:solidFill>
              </a:rPr>
              <a:t>Vigtige regionale afklaringer</a:t>
            </a:r>
          </a:p>
        </p:txBody>
      </p:sp>
      <p:sp>
        <p:nvSpPr>
          <p:cNvPr id="3" name="Pladsholder til indhold 2">
            <a:extLst>
              <a:ext uri="{FF2B5EF4-FFF2-40B4-BE49-F238E27FC236}">
                <a16:creationId xmlns:a16="http://schemas.microsoft.com/office/drawing/2014/main" id="{F76364B9-85A1-4642-9564-01D969DE6C73}"/>
              </a:ext>
            </a:extLst>
          </p:cNvPr>
          <p:cNvSpPr>
            <a:spLocks noGrp="1"/>
          </p:cNvSpPr>
          <p:nvPr>
            <p:ph idx="1"/>
          </p:nvPr>
        </p:nvSpPr>
        <p:spPr/>
        <p:txBody>
          <a:bodyPr>
            <a:normAutofit/>
          </a:bodyPr>
          <a:lstStyle/>
          <a:p>
            <a:r>
              <a:rPr lang="da-DK" dirty="0"/>
              <a:t>Fælles regional elektronisk ernæringsplan (korrespondance meddelelse).  Arbejdsgang beskrives, så alle hospitaler i regionen har ens praksis.</a:t>
            </a:r>
          </a:p>
          <a:p>
            <a:r>
              <a:rPr lang="da-DK" dirty="0"/>
              <a:t>Afklaring af hvem der behandler planen i kommunerne</a:t>
            </a:r>
          </a:p>
          <a:p>
            <a:pPr lvl="1"/>
            <a:r>
              <a:rPr lang="da-DK" dirty="0"/>
              <a:t>Visiterende sygeplejerske /udskrivelsesenheden – videresender til de kommunale diætister. </a:t>
            </a:r>
          </a:p>
          <a:p>
            <a:r>
              <a:rPr lang="da-DK" dirty="0"/>
              <a:t> Afklaring af økonomi og betaling af sondeernæringsremedier og remedier til opsætning af parenteral ernæring. Begge dele indgår i Regionens </a:t>
            </a:r>
            <a:r>
              <a:rPr lang="da-DK" dirty="0" err="1">
                <a:solidFill>
                  <a:schemeClr val="accent1"/>
                </a:solidFill>
                <a:hlinkClick r:id="rId3">
                  <a:extLst>
                    <a:ext uri="{A12FA001-AC4F-418D-AE19-62706E023703}">
                      <ahyp:hlinkClr xmlns:ahyp="http://schemas.microsoft.com/office/drawing/2018/hyperlinkcolor" val="tx"/>
                    </a:ext>
                  </a:extLst>
                </a:hlinkClick>
              </a:rPr>
              <a:t>Casekatalog</a:t>
            </a:r>
            <a:r>
              <a:rPr lang="da-DK" dirty="0">
                <a:solidFill>
                  <a:schemeClr val="accent1"/>
                </a:solidFill>
                <a:hlinkClick r:id="rId3">
                  <a:extLst>
                    <a:ext uri="{A12FA001-AC4F-418D-AE19-62706E023703}">
                      <ahyp:hlinkClr xmlns:ahyp="http://schemas.microsoft.com/office/drawing/2018/hyperlinkcolor" val="tx"/>
                    </a:ext>
                  </a:extLst>
                </a:hlinkClick>
              </a:rPr>
              <a:t> vedr. ansvarsfordeling i forhold til behandlingsredskaber og hjælpemidler</a:t>
            </a:r>
            <a:endParaRPr lang="da-DK" dirty="0">
              <a:solidFill>
                <a:schemeClr val="accent1"/>
              </a:solidFill>
            </a:endParaRPr>
          </a:p>
          <a:p>
            <a:endParaRPr lang="da-DK" dirty="0"/>
          </a:p>
        </p:txBody>
      </p:sp>
      <p:pic>
        <p:nvPicPr>
          <p:cNvPr id="4" name="Footer_HIDE_1_2">
            <a:extLst>
              <a:ext uri="{FF2B5EF4-FFF2-40B4-BE49-F238E27FC236}">
                <a16:creationId xmlns:a16="http://schemas.microsoft.com/office/drawing/2014/main" id="{24BBBF88-AA76-4C3F-8C13-2DF307C17515}"/>
              </a:ext>
            </a:extLst>
          </p:cNvPr>
          <p:cNvPicPr/>
          <p:nvPr/>
        </p:nvPicPr>
        <p:blipFill>
          <a:blip r:embed="rId4"/>
          <a:stretch>
            <a:fillRect/>
          </a:stretch>
        </p:blipFill>
        <p:spPr>
          <a:xfrm>
            <a:off x="9633098" y="174917"/>
            <a:ext cx="2393621" cy="750115"/>
          </a:xfrm>
          <a:prstGeom prst="rect">
            <a:avLst/>
          </a:prstGeom>
        </p:spPr>
      </p:pic>
    </p:spTree>
    <p:extLst>
      <p:ext uri="{BB962C8B-B14F-4D97-AF65-F5344CB8AC3E}">
        <p14:creationId xmlns:p14="http://schemas.microsoft.com/office/powerpoint/2010/main" val="2255059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A75E19-506D-4F57-9AC3-6DDB56892091}"/>
              </a:ext>
            </a:extLst>
          </p:cNvPr>
          <p:cNvSpPr>
            <a:spLocks noGrp="1"/>
          </p:cNvSpPr>
          <p:nvPr>
            <p:ph type="title"/>
          </p:nvPr>
        </p:nvSpPr>
        <p:spPr>
          <a:xfrm>
            <a:off x="1451579" y="804519"/>
            <a:ext cx="9603275" cy="1049235"/>
          </a:xfrm>
        </p:spPr>
        <p:txBody>
          <a:bodyPr>
            <a:normAutofit/>
          </a:bodyPr>
          <a:lstStyle/>
          <a:p>
            <a:r>
              <a:rPr lang="da-DK" b="1" dirty="0">
                <a:solidFill>
                  <a:schemeClr val="accent1"/>
                </a:solidFill>
              </a:rPr>
              <a:t>regionale afklaringer fortsat</a:t>
            </a:r>
          </a:p>
        </p:txBody>
      </p:sp>
      <p:sp>
        <p:nvSpPr>
          <p:cNvPr id="3" name="Pladsholder til indhold 2">
            <a:extLst>
              <a:ext uri="{FF2B5EF4-FFF2-40B4-BE49-F238E27FC236}">
                <a16:creationId xmlns:a16="http://schemas.microsoft.com/office/drawing/2014/main" id="{7342965F-61C8-49A5-AD7D-6BB47EB1E15B}"/>
              </a:ext>
            </a:extLst>
          </p:cNvPr>
          <p:cNvSpPr>
            <a:spLocks noGrp="1"/>
          </p:cNvSpPr>
          <p:nvPr>
            <p:ph idx="1"/>
          </p:nvPr>
        </p:nvSpPr>
        <p:spPr>
          <a:xfrm>
            <a:off x="1451579" y="2015734"/>
            <a:ext cx="4158849" cy="3450613"/>
          </a:xfrm>
        </p:spPr>
        <p:txBody>
          <a:bodyPr>
            <a:normAutofit lnSpcReduction="10000"/>
          </a:bodyPr>
          <a:lstStyle/>
          <a:p>
            <a:pPr>
              <a:buFont typeface="Wingdings" panose="05000000000000000000" pitchFamily="2" charset="2"/>
              <a:buChar char="§"/>
            </a:pPr>
            <a:r>
              <a:rPr lang="da-DK" dirty="0"/>
              <a:t>Regionale aftaler med sygehusapoteket Aalborg UH ift. parenteral ernæring – tilbyder service til alle regionens hospitaler. </a:t>
            </a:r>
          </a:p>
          <a:p>
            <a:pPr>
              <a:buFont typeface="Wingdings" panose="05000000000000000000" pitchFamily="2" charset="2"/>
              <a:buChar char="§"/>
            </a:pPr>
            <a:r>
              <a:rPr lang="da-DK" dirty="0"/>
              <a:t>Udskrivelsesudbud hver 4 år ift. de sondeernæringsremedier som betales af regionen.  Lavet førte gang i 2019.</a:t>
            </a:r>
          </a:p>
          <a:p>
            <a:pPr marL="0" indent="0">
              <a:spcBef>
                <a:spcPts val="0"/>
              </a:spcBef>
              <a:buNone/>
            </a:pPr>
            <a:r>
              <a:rPr lang="da-DK" dirty="0"/>
              <a:t>   </a:t>
            </a:r>
          </a:p>
        </p:txBody>
      </p:sp>
      <p:grpSp>
        <p:nvGrpSpPr>
          <p:cNvPr id="10" name="Group 9">
            <a:extLst>
              <a:ext uri="{FF2B5EF4-FFF2-40B4-BE49-F238E27FC236}">
                <a16:creationId xmlns:a16="http://schemas.microsoft.com/office/drawing/2014/main" id="{F7C65FA4-631C-444F-89AA-F891363CCF6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09823" y="2012810"/>
            <a:ext cx="4948659" cy="3453535"/>
            <a:chOff x="7807230" y="2012810"/>
            <a:chExt cx="3251252" cy="3459865"/>
          </a:xfrm>
        </p:grpSpPr>
        <p:sp>
          <p:nvSpPr>
            <p:cNvPr id="11" name="Rectangle 10">
              <a:extLst>
                <a:ext uri="{FF2B5EF4-FFF2-40B4-BE49-F238E27FC236}">
                  <a16:creationId xmlns:a16="http://schemas.microsoft.com/office/drawing/2014/main" id="{353C58CC-6818-48FD-9CE0-B43BF88B73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B2694E9-2175-4647-803A-3AD63554C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solidFill>
              <a:schemeClr val="bg1"/>
            </a:soli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Billede 4" descr="Et billede, der indeholder silhuet&#10;&#10;Automatisk genereret beskrivelse">
            <a:extLst>
              <a:ext uri="{FF2B5EF4-FFF2-40B4-BE49-F238E27FC236}">
                <a16:creationId xmlns:a16="http://schemas.microsoft.com/office/drawing/2014/main" id="{FD5E7708-75DC-4FF0-8744-918E61CBC6E3}"/>
              </a:ext>
            </a:extLst>
          </p:cNvPr>
          <p:cNvPicPr>
            <a:picLocks noChangeAspect="1"/>
          </p:cNvPicPr>
          <p:nvPr/>
        </p:nvPicPr>
        <p:blipFill>
          <a:blip r:embed="rId3"/>
          <a:stretch>
            <a:fillRect/>
          </a:stretch>
        </p:blipFill>
        <p:spPr>
          <a:xfrm>
            <a:off x="6452474" y="2174242"/>
            <a:ext cx="4263437" cy="3124351"/>
          </a:xfrm>
          <a:prstGeom prst="rect">
            <a:avLst/>
          </a:prstGeom>
        </p:spPr>
      </p:pic>
      <p:pic>
        <p:nvPicPr>
          <p:cNvPr id="8" name="Footer_HIDE_1_2">
            <a:extLst>
              <a:ext uri="{FF2B5EF4-FFF2-40B4-BE49-F238E27FC236}">
                <a16:creationId xmlns:a16="http://schemas.microsoft.com/office/drawing/2014/main" id="{2234DA56-21D9-4175-8207-F348AD056CA9}"/>
              </a:ext>
            </a:extLst>
          </p:cNvPr>
          <p:cNvPicPr/>
          <p:nvPr/>
        </p:nvPicPr>
        <p:blipFill>
          <a:blip r:embed="rId4"/>
          <a:stretch>
            <a:fillRect/>
          </a:stretch>
        </p:blipFill>
        <p:spPr>
          <a:xfrm>
            <a:off x="9633098" y="174917"/>
            <a:ext cx="2393621" cy="750115"/>
          </a:xfrm>
          <a:prstGeom prst="rect">
            <a:avLst/>
          </a:prstGeom>
        </p:spPr>
      </p:pic>
    </p:spTree>
    <p:extLst>
      <p:ext uri="{BB962C8B-B14F-4D97-AF65-F5344CB8AC3E}">
        <p14:creationId xmlns:p14="http://schemas.microsoft.com/office/powerpoint/2010/main" val="3852759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31C743-FC73-4D28-9080-08BFBF5AE1A0}"/>
              </a:ext>
            </a:extLst>
          </p:cNvPr>
          <p:cNvSpPr>
            <a:spLocks noGrp="1"/>
          </p:cNvSpPr>
          <p:nvPr>
            <p:ph type="title"/>
          </p:nvPr>
        </p:nvSpPr>
        <p:spPr>
          <a:xfrm>
            <a:off x="1568537" y="421146"/>
            <a:ext cx="9603275" cy="1049235"/>
          </a:xfrm>
        </p:spPr>
        <p:txBody>
          <a:bodyPr/>
          <a:lstStyle/>
          <a:p>
            <a:br>
              <a:rPr lang="da-DK" dirty="0"/>
            </a:br>
            <a:r>
              <a:rPr lang="da-DK" b="1" dirty="0">
                <a:solidFill>
                  <a:schemeClr val="accent1"/>
                </a:solidFill>
              </a:rPr>
              <a:t>Udskrivelsespraksis i dag</a:t>
            </a:r>
            <a:r>
              <a:rPr lang="da-DK" b="1" dirty="0"/>
              <a:t> </a:t>
            </a:r>
          </a:p>
        </p:txBody>
      </p:sp>
      <p:sp>
        <p:nvSpPr>
          <p:cNvPr id="3" name="Pladsholder til indhold 2">
            <a:extLst>
              <a:ext uri="{FF2B5EF4-FFF2-40B4-BE49-F238E27FC236}">
                <a16:creationId xmlns:a16="http://schemas.microsoft.com/office/drawing/2014/main" id="{D0AF913F-DC5A-4879-BF32-BC7552401605}"/>
              </a:ext>
            </a:extLst>
          </p:cNvPr>
          <p:cNvSpPr>
            <a:spLocks noGrp="1"/>
          </p:cNvSpPr>
          <p:nvPr>
            <p:ph idx="1"/>
          </p:nvPr>
        </p:nvSpPr>
        <p:spPr>
          <a:xfrm>
            <a:off x="1451579" y="2015732"/>
            <a:ext cx="9603275" cy="3917235"/>
          </a:xfrm>
        </p:spPr>
        <p:txBody>
          <a:bodyPr>
            <a:normAutofit fontScale="92500" lnSpcReduction="10000"/>
          </a:bodyPr>
          <a:lstStyle/>
          <a:p>
            <a:r>
              <a:rPr lang="da-DK" b="1" dirty="0"/>
              <a:t>Elektroniske ernæringsplan til kommunen: </a:t>
            </a:r>
            <a:r>
              <a:rPr lang="da-DK" dirty="0"/>
              <a:t>Ernæringsplan + beskrivelse af sonde eller iv adgang, bestilling af produkter</a:t>
            </a:r>
            <a:r>
              <a:rPr lang="da-DK" b="1" dirty="0"/>
              <a:t> </a:t>
            </a:r>
            <a:r>
              <a:rPr lang="da-DK" dirty="0"/>
              <a:t>(korrespondance meddelelse)</a:t>
            </a:r>
          </a:p>
          <a:p>
            <a:r>
              <a:rPr lang="da-DK" dirty="0"/>
              <a:t>Det tydeliggøres om planen er målrettet hjemmesygeplejen, en klinisk diætist eller begge faggrupper.</a:t>
            </a:r>
          </a:p>
          <a:p>
            <a:r>
              <a:rPr lang="da-DK" dirty="0"/>
              <a:t>Ernæringsplanen tilpasses kommunens muligheder ift. indgiftsadministration</a:t>
            </a:r>
          </a:p>
          <a:p>
            <a:r>
              <a:rPr lang="da-DK" dirty="0"/>
              <a:t>Enkelte udskrivelser planlægges kun af plejepersonalet og her vil ernæringsplanen ofte fremgå i plejeforløbsplanen.</a:t>
            </a:r>
          </a:p>
          <a:p>
            <a:r>
              <a:rPr lang="da-DK" dirty="0"/>
              <a:t>Hospitalets PRI dokumenter inkl. </a:t>
            </a:r>
            <a:r>
              <a:rPr lang="da-DK" dirty="0" err="1"/>
              <a:t>flowcharts</a:t>
            </a:r>
            <a:r>
              <a:rPr lang="da-DK" dirty="0"/>
              <a:t> </a:t>
            </a:r>
            <a:br>
              <a:rPr lang="da-DK" dirty="0"/>
            </a:br>
            <a:r>
              <a:rPr lang="da-DK" dirty="0"/>
              <a:t>- </a:t>
            </a:r>
            <a:r>
              <a:rPr lang="da-DK" dirty="0">
                <a:solidFill>
                  <a:schemeClr val="accent1"/>
                </a:solidFill>
                <a:hlinkClick r:id="rId3">
                  <a:extLst>
                    <a:ext uri="{A12FA001-AC4F-418D-AE19-62706E023703}">
                      <ahyp:hlinkClr xmlns:ahyp="http://schemas.microsoft.com/office/drawing/2018/hyperlinkcolor" val="tx"/>
                    </a:ext>
                  </a:extLst>
                </a:hlinkClick>
              </a:rPr>
              <a:t>Udskrivelse med sondeernæring</a:t>
            </a:r>
            <a:r>
              <a:rPr lang="da-DK" dirty="0">
                <a:solidFill>
                  <a:schemeClr val="accent1"/>
                </a:solidFill>
              </a:rPr>
              <a:t> </a:t>
            </a:r>
            <a:br>
              <a:rPr lang="da-DK" dirty="0">
                <a:solidFill>
                  <a:schemeClr val="accent1"/>
                </a:solidFill>
              </a:rPr>
            </a:br>
            <a:r>
              <a:rPr lang="da-DK" dirty="0">
                <a:solidFill>
                  <a:schemeClr val="accent1"/>
                </a:solidFill>
              </a:rPr>
              <a:t>- </a:t>
            </a:r>
            <a:r>
              <a:rPr lang="da-DK" dirty="0">
                <a:solidFill>
                  <a:schemeClr val="accent1"/>
                </a:solidFill>
                <a:hlinkClick r:id="rId4">
                  <a:extLst>
                    <a:ext uri="{A12FA001-AC4F-418D-AE19-62706E023703}">
                      <ahyp:hlinkClr xmlns:ahyp="http://schemas.microsoft.com/office/drawing/2018/hyperlinkcolor" val="tx"/>
                    </a:ext>
                  </a:extLst>
                </a:hlinkClick>
              </a:rPr>
              <a:t>Udskrivelse med parenteral ernæring</a:t>
            </a:r>
            <a:endParaRPr lang="da-DK" dirty="0">
              <a:solidFill>
                <a:schemeClr val="accent1"/>
              </a:solidFill>
            </a:endParaRPr>
          </a:p>
          <a:p>
            <a:endParaRPr lang="da-DK" dirty="0"/>
          </a:p>
          <a:p>
            <a:endParaRPr lang="da-DK" dirty="0"/>
          </a:p>
          <a:p>
            <a:endParaRPr lang="da-DK" dirty="0"/>
          </a:p>
        </p:txBody>
      </p:sp>
      <p:pic>
        <p:nvPicPr>
          <p:cNvPr id="4" name="Footer_HIDE_1_2">
            <a:extLst>
              <a:ext uri="{FF2B5EF4-FFF2-40B4-BE49-F238E27FC236}">
                <a16:creationId xmlns:a16="http://schemas.microsoft.com/office/drawing/2014/main" id="{E7E63033-8BA2-4A7D-B4DF-C4E952B8E7A7}"/>
              </a:ext>
            </a:extLst>
          </p:cNvPr>
          <p:cNvPicPr/>
          <p:nvPr/>
        </p:nvPicPr>
        <p:blipFill>
          <a:blip r:embed="rId5"/>
          <a:stretch>
            <a:fillRect/>
          </a:stretch>
        </p:blipFill>
        <p:spPr>
          <a:xfrm>
            <a:off x="9633098" y="174917"/>
            <a:ext cx="2393621" cy="750115"/>
          </a:xfrm>
          <a:prstGeom prst="rect">
            <a:avLst/>
          </a:prstGeom>
        </p:spPr>
      </p:pic>
    </p:spTree>
    <p:extLst>
      <p:ext uri="{BB962C8B-B14F-4D97-AF65-F5344CB8AC3E}">
        <p14:creationId xmlns:p14="http://schemas.microsoft.com/office/powerpoint/2010/main" val="385112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63D066-8C05-43B3-B48F-4359507B8676}"/>
              </a:ext>
            </a:extLst>
          </p:cNvPr>
          <p:cNvSpPr>
            <a:spLocks noGrp="1"/>
          </p:cNvSpPr>
          <p:nvPr>
            <p:ph type="title"/>
          </p:nvPr>
        </p:nvSpPr>
        <p:spPr>
          <a:xfrm>
            <a:off x="433137" y="804519"/>
            <a:ext cx="10621717" cy="1049235"/>
          </a:xfrm>
        </p:spPr>
        <p:txBody>
          <a:bodyPr/>
          <a:lstStyle/>
          <a:p>
            <a:r>
              <a:rPr lang="da-DK" b="1" dirty="0">
                <a:solidFill>
                  <a:schemeClr val="accent1"/>
                </a:solidFill>
              </a:rPr>
              <a:t>Lokale arbejdsredskaber på Aalborg UH</a:t>
            </a:r>
          </a:p>
        </p:txBody>
      </p:sp>
      <p:sp>
        <p:nvSpPr>
          <p:cNvPr id="3" name="Pladsholder til indhold 2">
            <a:extLst>
              <a:ext uri="{FF2B5EF4-FFF2-40B4-BE49-F238E27FC236}">
                <a16:creationId xmlns:a16="http://schemas.microsoft.com/office/drawing/2014/main" id="{847E8101-B9F0-43D0-AED9-649AEB44D538}"/>
              </a:ext>
            </a:extLst>
          </p:cNvPr>
          <p:cNvSpPr>
            <a:spLocks noGrp="1"/>
          </p:cNvSpPr>
          <p:nvPr>
            <p:ph idx="1"/>
          </p:nvPr>
        </p:nvSpPr>
        <p:spPr/>
        <p:txBody>
          <a:bodyPr>
            <a:normAutofit lnSpcReduction="10000"/>
          </a:bodyPr>
          <a:lstStyle/>
          <a:p>
            <a:r>
              <a:rPr lang="da-DK" dirty="0"/>
              <a:t>Udarbejdelse af frasetekster til den elektroniske ernæringsplan </a:t>
            </a:r>
          </a:p>
          <a:p>
            <a:r>
              <a:rPr lang="da-DK" dirty="0" err="1"/>
              <a:t>Flowcharts</a:t>
            </a:r>
            <a:r>
              <a:rPr lang="da-DK" dirty="0"/>
              <a:t> for udskrivelse med parenteral –og enteral ernæring  </a:t>
            </a:r>
          </a:p>
          <a:p>
            <a:r>
              <a:rPr lang="da-DK" dirty="0"/>
              <a:t>Fast udskrivelsespraksis – eks. udlevering af remedier og ernæringsprodukter til 5 dage.</a:t>
            </a:r>
          </a:p>
          <a:p>
            <a:r>
              <a:rPr lang="da-DK" dirty="0"/>
              <a:t>Remedier, ernæringspumpe og rygsæk uden betaling for patienten. </a:t>
            </a:r>
          </a:p>
          <a:p>
            <a:r>
              <a:rPr lang="da-DK" dirty="0"/>
              <a:t>Flowbeskrivelse udarbejdet ift. udlån og returforsendelse af ernæringspumper. </a:t>
            </a:r>
          </a:p>
          <a:p>
            <a:r>
              <a:rPr lang="da-DK" dirty="0"/>
              <a:t>½ årligt statusmøde omkring udskrivelse med ernæringsterapi. (hjemmesygeplejen, kommunale diætister, ledelsesrepræsentanter fra Aalborg kommune samt repræsentanter fra Aalborg UH).</a:t>
            </a:r>
          </a:p>
          <a:p>
            <a:endParaRPr lang="da-DK" dirty="0"/>
          </a:p>
        </p:txBody>
      </p:sp>
      <p:pic>
        <p:nvPicPr>
          <p:cNvPr id="4" name="Footer_HIDE_1_2">
            <a:extLst>
              <a:ext uri="{FF2B5EF4-FFF2-40B4-BE49-F238E27FC236}">
                <a16:creationId xmlns:a16="http://schemas.microsoft.com/office/drawing/2014/main" id="{0D9908C5-C3CE-4EDD-8170-D4EA50D51C79}"/>
              </a:ext>
            </a:extLst>
          </p:cNvPr>
          <p:cNvPicPr/>
          <p:nvPr/>
        </p:nvPicPr>
        <p:blipFill>
          <a:blip r:embed="rId3"/>
          <a:stretch>
            <a:fillRect/>
          </a:stretch>
        </p:blipFill>
        <p:spPr>
          <a:xfrm>
            <a:off x="9633098" y="174917"/>
            <a:ext cx="2393621" cy="750115"/>
          </a:xfrm>
          <a:prstGeom prst="rect">
            <a:avLst/>
          </a:prstGeom>
        </p:spPr>
      </p:pic>
    </p:spTree>
    <p:extLst>
      <p:ext uri="{BB962C8B-B14F-4D97-AF65-F5344CB8AC3E}">
        <p14:creationId xmlns:p14="http://schemas.microsoft.com/office/powerpoint/2010/main" val="2518668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D14CF0-BA09-4B45-BF29-3DB822651A6F}"/>
              </a:ext>
            </a:extLst>
          </p:cNvPr>
          <p:cNvSpPr>
            <a:spLocks noGrp="1"/>
          </p:cNvSpPr>
          <p:nvPr>
            <p:ph type="title"/>
          </p:nvPr>
        </p:nvSpPr>
        <p:spPr>
          <a:xfrm>
            <a:off x="116959" y="804519"/>
            <a:ext cx="12075042" cy="1049235"/>
          </a:xfrm>
        </p:spPr>
        <p:txBody>
          <a:bodyPr/>
          <a:lstStyle/>
          <a:p>
            <a:r>
              <a:rPr lang="da-DK" b="1" dirty="0">
                <a:solidFill>
                  <a:schemeClr val="accent1"/>
                </a:solidFill>
              </a:rPr>
              <a:t>Elektronisk ernæringsplan ift. sondeernæring</a:t>
            </a:r>
          </a:p>
        </p:txBody>
      </p:sp>
      <p:sp>
        <p:nvSpPr>
          <p:cNvPr id="3" name="Pladsholder til indhold 2">
            <a:extLst>
              <a:ext uri="{FF2B5EF4-FFF2-40B4-BE49-F238E27FC236}">
                <a16:creationId xmlns:a16="http://schemas.microsoft.com/office/drawing/2014/main" id="{EBF92BD6-7D68-4995-9E26-128EBB535CCF}"/>
              </a:ext>
            </a:extLst>
          </p:cNvPr>
          <p:cNvSpPr>
            <a:spLocks noGrp="1"/>
          </p:cNvSpPr>
          <p:nvPr>
            <p:ph idx="1"/>
          </p:nvPr>
        </p:nvSpPr>
        <p:spPr>
          <a:xfrm>
            <a:off x="287079" y="1998920"/>
            <a:ext cx="11387470" cy="3912781"/>
          </a:xfrm>
        </p:spPr>
        <p:txBody>
          <a:bodyPr>
            <a:normAutofit fontScale="25000" lnSpcReduction="20000"/>
          </a:bodyPr>
          <a:lstStyle/>
          <a:p>
            <a:pPr marL="0" indent="0">
              <a:buNone/>
            </a:pPr>
            <a:r>
              <a:rPr lang="da-DK" sz="4800" b="1" dirty="0" err="1">
                <a:solidFill>
                  <a:schemeClr val="accent1"/>
                </a:solidFill>
              </a:rPr>
              <a:t>E-brev</a:t>
            </a:r>
            <a:r>
              <a:rPr lang="da-DK" sz="4800" b="1" dirty="0">
                <a:solidFill>
                  <a:schemeClr val="accent1"/>
                </a:solidFill>
              </a:rPr>
              <a:t> til kommunen:</a:t>
            </a:r>
            <a:endParaRPr lang="da-DK" sz="4800" dirty="0">
              <a:solidFill>
                <a:schemeClr val="accent1"/>
              </a:solidFill>
            </a:endParaRPr>
          </a:p>
          <a:p>
            <a:r>
              <a:rPr lang="da-DK" sz="4800" b="1" dirty="0"/>
              <a:t>Henvisning til kommunal klinisk diætist: </a:t>
            </a:r>
            <a:br>
              <a:rPr lang="da-DK" sz="4800" dirty="0"/>
            </a:br>
            <a:r>
              <a:rPr lang="da-DK" sz="4800" dirty="0"/>
              <a:t>- Ja/nej</a:t>
            </a:r>
          </a:p>
          <a:p>
            <a:r>
              <a:rPr lang="da-DK" sz="4800" b="1" dirty="0"/>
              <a:t>Info til hjemmesygeplejen:</a:t>
            </a:r>
            <a:br>
              <a:rPr lang="da-DK" sz="4800" dirty="0"/>
            </a:br>
            <a:r>
              <a:rPr lang="da-DK" sz="4800" dirty="0"/>
              <a:t>- Ja/nej </a:t>
            </a:r>
          </a:p>
          <a:p>
            <a:r>
              <a:rPr lang="da-DK" sz="4800" b="1" dirty="0"/>
              <a:t>Kort opsummering:</a:t>
            </a:r>
            <a:r>
              <a:rPr lang="da-DK" sz="4800" dirty="0"/>
              <a:t> </a:t>
            </a:r>
            <a:br>
              <a:rPr lang="da-DK" sz="4800" dirty="0"/>
            </a:br>
            <a:r>
              <a:rPr lang="da-DK" sz="4800" dirty="0"/>
              <a:t>Længere indlæggelse med aspirationspneumoni. Har været til genoptræning på M3. Har svær </a:t>
            </a:r>
            <a:r>
              <a:rPr lang="da-DK" sz="4800" dirty="0" err="1"/>
              <a:t>dysfagi</a:t>
            </a:r>
            <a:r>
              <a:rPr lang="da-DK" sz="4800" dirty="0"/>
              <a:t> og fik lagt PEG-sonde d. 21/4. </a:t>
            </a:r>
          </a:p>
          <a:p>
            <a:r>
              <a:rPr lang="da-DK" sz="4800" b="1" dirty="0"/>
              <a:t>Anatomi:</a:t>
            </a:r>
            <a:br>
              <a:rPr lang="da-DK" sz="4800" dirty="0"/>
            </a:br>
            <a:r>
              <a:rPr lang="da-DK" sz="4800" dirty="0"/>
              <a:t>Højde: 172 cm</a:t>
            </a:r>
            <a:br>
              <a:rPr lang="da-DK" sz="4800" dirty="0"/>
            </a:br>
            <a:r>
              <a:rPr lang="da-DK" sz="4800" dirty="0"/>
              <a:t>Vægt: 67,8 kg (målt d. 11/5) </a:t>
            </a:r>
            <a:br>
              <a:rPr lang="da-DK" sz="4800" dirty="0"/>
            </a:br>
            <a:r>
              <a:rPr lang="da-DK" sz="4800" dirty="0"/>
              <a:t>BMI: 22,9</a:t>
            </a:r>
          </a:p>
          <a:p>
            <a:r>
              <a:rPr lang="da-DK" sz="4800" b="1" dirty="0"/>
              <a:t>Vægthistorik: </a:t>
            </a:r>
            <a:endParaRPr lang="da-DK" sz="4800" dirty="0"/>
          </a:p>
          <a:p>
            <a:r>
              <a:rPr lang="da-DK" sz="4800" b="1" dirty="0"/>
              <a:t>Biokemi: </a:t>
            </a:r>
            <a:endParaRPr lang="da-DK" sz="4800" dirty="0"/>
          </a:p>
          <a:p>
            <a:r>
              <a:rPr lang="da-DK" sz="4800" b="1" dirty="0"/>
              <a:t>Pr. os.:</a:t>
            </a:r>
            <a:r>
              <a:rPr lang="da-DK" sz="4800" dirty="0"/>
              <a:t> </a:t>
            </a:r>
            <a:br>
              <a:rPr lang="da-DK" sz="4800" dirty="0"/>
            </a:br>
            <a:r>
              <a:rPr lang="da-DK" sz="4800" dirty="0"/>
              <a:t>Intet pga. </a:t>
            </a:r>
            <a:r>
              <a:rPr lang="da-DK" sz="4800" dirty="0" err="1"/>
              <a:t>dysfagi</a:t>
            </a:r>
            <a:r>
              <a:rPr lang="da-DK" sz="4800" dirty="0"/>
              <a:t> (Er der lavet GOP fra ergo?)</a:t>
            </a:r>
          </a:p>
          <a:p>
            <a:endParaRPr lang="da-DK" dirty="0"/>
          </a:p>
        </p:txBody>
      </p:sp>
      <p:pic>
        <p:nvPicPr>
          <p:cNvPr id="4" name="Footer_HIDE_1_2">
            <a:extLst>
              <a:ext uri="{FF2B5EF4-FFF2-40B4-BE49-F238E27FC236}">
                <a16:creationId xmlns:a16="http://schemas.microsoft.com/office/drawing/2014/main" id="{43B09E71-E8C4-4260-8B38-DB0920F3EE73}"/>
              </a:ext>
            </a:extLst>
          </p:cNvPr>
          <p:cNvPicPr/>
          <p:nvPr/>
        </p:nvPicPr>
        <p:blipFill>
          <a:blip r:embed="rId3"/>
          <a:stretch>
            <a:fillRect/>
          </a:stretch>
        </p:blipFill>
        <p:spPr>
          <a:xfrm>
            <a:off x="9633098" y="174917"/>
            <a:ext cx="2393621" cy="750115"/>
          </a:xfrm>
          <a:prstGeom prst="rect">
            <a:avLst/>
          </a:prstGeom>
        </p:spPr>
      </p:pic>
    </p:spTree>
    <p:extLst>
      <p:ext uri="{BB962C8B-B14F-4D97-AF65-F5344CB8AC3E}">
        <p14:creationId xmlns:p14="http://schemas.microsoft.com/office/powerpoint/2010/main" val="4188336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7D692480-89A2-4CD4-80C4-142C980C5633}"/>
              </a:ext>
            </a:extLst>
          </p:cNvPr>
          <p:cNvSpPr/>
          <p:nvPr/>
        </p:nvSpPr>
        <p:spPr>
          <a:xfrm>
            <a:off x="301256" y="377547"/>
            <a:ext cx="11589488" cy="5663089"/>
          </a:xfrm>
          <a:prstGeom prst="rect">
            <a:avLst/>
          </a:prstGeom>
        </p:spPr>
        <p:txBody>
          <a:bodyPr wrap="square">
            <a:spAutoFit/>
          </a:bodyPr>
          <a:lstStyle/>
          <a:p>
            <a:pPr marL="171450" indent="-171450">
              <a:buFont typeface="Arial" panose="020B0604020202020204" pitchFamily="34" charset="0"/>
              <a:buChar char="•"/>
            </a:pPr>
            <a:endParaRPr lang="da-DK" sz="1200" b="1" dirty="0"/>
          </a:p>
          <a:p>
            <a:pPr marL="171450" indent="-171450">
              <a:buFont typeface="Arial" panose="020B0604020202020204" pitchFamily="34" charset="0"/>
              <a:buChar char="•"/>
            </a:pPr>
            <a:r>
              <a:rPr lang="da-DK" sz="1200" b="1" dirty="0"/>
              <a:t>Plan for total sondeernæring i PEG-sonde (Ch 14, lagt d. 21/4): </a:t>
            </a:r>
            <a:br>
              <a:rPr lang="da-DK" sz="1200" b="1" dirty="0"/>
            </a:br>
            <a:r>
              <a:rPr lang="da-DK" sz="1200" dirty="0"/>
              <a:t>- Produkt: Nutrison protein plus </a:t>
            </a:r>
            <a:r>
              <a:rPr lang="da-DK" sz="1200" dirty="0" err="1"/>
              <a:t>multi</a:t>
            </a:r>
            <a:r>
              <a:rPr lang="da-DK" sz="1200" dirty="0"/>
              <a:t> fibre </a:t>
            </a:r>
            <a:br>
              <a:rPr lang="da-DK" sz="1200" b="1" dirty="0"/>
            </a:br>
            <a:r>
              <a:rPr lang="da-DK" sz="1200" dirty="0"/>
              <a:t>- Mængde: 1200 ml dagligt svarende til 1550 kcal, 80 g protein, 950 ml væske. </a:t>
            </a:r>
            <a:br>
              <a:rPr lang="da-DK" sz="1200" b="1" dirty="0"/>
            </a:br>
            <a:r>
              <a:rPr lang="da-DK" sz="1200" dirty="0"/>
              <a:t>- Indgift: </a:t>
            </a:r>
            <a:r>
              <a:rPr lang="da-DK" sz="1200" dirty="0" err="1"/>
              <a:t>bolus</a:t>
            </a:r>
            <a:r>
              <a:rPr lang="da-DK" sz="1200" dirty="0"/>
              <a:t> 5 x 240 ml med 100 ml væske før og efter hver indgift. </a:t>
            </a:r>
            <a:br>
              <a:rPr lang="da-DK" sz="1200" b="1" dirty="0"/>
            </a:br>
            <a:r>
              <a:rPr lang="da-DK" sz="1200" dirty="0"/>
              <a:t>- Resterende væske: 0 ml. </a:t>
            </a:r>
            <a:br>
              <a:rPr lang="da-DK" sz="1200" dirty="0"/>
            </a:br>
            <a:endParaRPr lang="da-DK" sz="1200" dirty="0"/>
          </a:p>
          <a:p>
            <a:pPr marL="171450" indent="-171450">
              <a:buFont typeface="Arial" panose="020B0604020202020204" pitchFamily="34" charset="0"/>
              <a:buChar char="•"/>
            </a:pPr>
            <a:r>
              <a:rPr lang="da-DK" sz="1200" b="1" dirty="0"/>
              <a:t>Monitorering: </a:t>
            </a:r>
            <a:br>
              <a:rPr lang="da-DK" sz="1200" b="1" dirty="0"/>
            </a:br>
            <a:r>
              <a:rPr lang="da-DK" sz="1200" b="1" dirty="0"/>
              <a:t>- </a:t>
            </a:r>
            <a:r>
              <a:rPr lang="da-DK" sz="1200" dirty="0"/>
              <a:t>Anbefales vægtmonitorering x 1 månedligt.</a:t>
            </a:r>
          </a:p>
          <a:p>
            <a:pPr marL="171450" indent="-171450">
              <a:buFont typeface="Arial" panose="020B0604020202020204" pitchFamily="34" charset="0"/>
              <a:buChar char="•"/>
            </a:pPr>
            <a:endParaRPr lang="da-DK" sz="1200" b="1" dirty="0"/>
          </a:p>
          <a:p>
            <a:pPr marL="171450" indent="-171450">
              <a:buFont typeface="Arial" panose="020B0604020202020204" pitchFamily="34" charset="0"/>
              <a:buChar char="•"/>
            </a:pPr>
            <a:r>
              <a:rPr lang="da-DK" sz="1200" b="1" dirty="0"/>
              <a:t>Opfølgning:</a:t>
            </a:r>
            <a:br>
              <a:rPr lang="da-DK" sz="1200" b="1" dirty="0"/>
            </a:br>
            <a:r>
              <a:rPr lang="da-DK" sz="1200" b="1" dirty="0"/>
              <a:t>- </a:t>
            </a:r>
            <a:r>
              <a:rPr lang="da-DK" sz="1200" dirty="0"/>
              <a:t>Der henvises til opfølgning ved kommunal klinisk diætist </a:t>
            </a:r>
            <a:r>
              <a:rPr lang="da-DK" sz="1200" dirty="0" err="1"/>
              <a:t>mhp</a:t>
            </a:r>
            <a:r>
              <a:rPr lang="da-DK" sz="1200" dirty="0"/>
              <a:t>. vægtmonitorering og evt. justering af sondeplanen ved behov  </a:t>
            </a:r>
          </a:p>
          <a:p>
            <a:endParaRPr lang="da-DK" sz="1200" b="1" dirty="0"/>
          </a:p>
          <a:p>
            <a:r>
              <a:rPr lang="da-DK" sz="1200" b="1" dirty="0"/>
              <a:t>UDSKRIVELSE (forventet d. 14/5):</a:t>
            </a:r>
            <a:br>
              <a:rPr lang="da-DK" sz="1200" b="1" dirty="0"/>
            </a:br>
            <a:r>
              <a:rPr lang="da-DK" sz="1200" dirty="0"/>
              <a:t>- M3 medgiver sondeernæring og remedier til 5 dage efter udskrivelse.</a:t>
            </a:r>
            <a:br>
              <a:rPr lang="da-DK" sz="1200" b="1" dirty="0"/>
            </a:br>
            <a:r>
              <a:rPr lang="da-DK" sz="1200" dirty="0"/>
              <a:t>- Ut. har sendt grøn ernæringsrecept til </a:t>
            </a:r>
            <a:r>
              <a:rPr lang="da-DK" sz="1200" dirty="0" err="1"/>
              <a:t>Nutricia</a:t>
            </a:r>
            <a:r>
              <a:rPr lang="da-DK" sz="1200" dirty="0"/>
              <a:t> d.d., som medgives ved udskrivelsen. (INTET ER BESTILT)</a:t>
            </a:r>
          </a:p>
          <a:p>
            <a:r>
              <a:rPr lang="da-DK" sz="1200" dirty="0"/>
              <a:t>Denne udfyldes med:</a:t>
            </a:r>
            <a:br>
              <a:rPr lang="da-DK" sz="1200" dirty="0"/>
            </a:br>
            <a:r>
              <a:rPr lang="da-DK" sz="1200" dirty="0"/>
              <a:t>- Sondeernæring: Nutrison protein plus </a:t>
            </a:r>
            <a:r>
              <a:rPr lang="da-DK" sz="1200" dirty="0" err="1"/>
              <a:t>multi</a:t>
            </a:r>
            <a:r>
              <a:rPr lang="da-DK" sz="1200" dirty="0"/>
              <a:t> fibre </a:t>
            </a:r>
            <a:br>
              <a:rPr lang="da-DK" sz="1200" dirty="0"/>
            </a:br>
            <a:r>
              <a:rPr lang="da-DK" sz="1200" dirty="0"/>
              <a:t>- Remedier: Flergangssprøjter til indgift </a:t>
            </a:r>
            <a:br>
              <a:rPr lang="da-DK" sz="1200" dirty="0"/>
            </a:br>
            <a:r>
              <a:rPr lang="da-DK" sz="1200" dirty="0"/>
              <a:t>- Mulighed for bestilling af pumpe og rygsæk</a:t>
            </a:r>
            <a:br>
              <a:rPr lang="da-DK" sz="1200" dirty="0"/>
            </a:br>
            <a:r>
              <a:rPr lang="da-DK" sz="1200" dirty="0"/>
              <a:t>Udløber ½ år fra d.d.</a:t>
            </a:r>
          </a:p>
          <a:p>
            <a:r>
              <a:rPr lang="da-DK" sz="1200" dirty="0"/>
              <a:t>Der skal bestilles ved </a:t>
            </a:r>
            <a:r>
              <a:rPr lang="da-DK" sz="1200" dirty="0" err="1"/>
              <a:t>Nutricia</a:t>
            </a:r>
            <a:r>
              <a:rPr lang="da-DK" sz="1200" dirty="0"/>
              <a:t> på tlf. 70210709</a:t>
            </a:r>
          </a:p>
          <a:p>
            <a:endParaRPr lang="da-DK" sz="1200" dirty="0"/>
          </a:p>
          <a:p>
            <a:pPr marL="171450" indent="-171450">
              <a:buFont typeface="Arial" panose="020B0604020202020204" pitchFamily="34" charset="0"/>
              <a:buChar char="•"/>
            </a:pPr>
            <a:r>
              <a:rPr lang="da-DK" sz="1200" b="1" dirty="0">
                <a:ea typeface="Calibri" panose="020F0502020204030204" pitchFamily="34" charset="0"/>
                <a:cs typeface="Times New Roman" panose="02020603050405020304" pitchFamily="18" charset="0"/>
              </a:rPr>
              <a:t>Til orientering: (Afsluttet/ikke afsluttet ift. remedier)</a:t>
            </a:r>
            <a:br>
              <a:rPr lang="da-DK" sz="1200" b="1" dirty="0">
                <a:ea typeface="Calibri" panose="020F0502020204030204" pitchFamily="34" charset="0"/>
                <a:cs typeface="Times New Roman" panose="02020603050405020304" pitchFamily="18" charset="0"/>
              </a:rPr>
            </a:br>
            <a:r>
              <a:rPr lang="da-DK" sz="1200" b="1" dirty="0">
                <a:ea typeface="Calibri" panose="020F0502020204030204" pitchFamily="34" charset="0"/>
                <a:cs typeface="Times New Roman" panose="02020603050405020304" pitchFamily="18" charset="0"/>
              </a:rPr>
              <a:t>- </a:t>
            </a:r>
            <a:r>
              <a:rPr lang="da-DK" sz="1200" dirty="0">
                <a:ea typeface="Calibri" panose="020F0502020204030204" pitchFamily="34" charset="0"/>
                <a:cs typeface="Times New Roman" panose="02020603050405020304" pitchFamily="18" charset="0"/>
              </a:rPr>
              <a:t>Patienten er fortsat i et behandlingsforløb på hospitalet og alle udgifter til sonderemedierne afholdes derfor af regionen. </a:t>
            </a:r>
            <a:br>
              <a:rPr lang="da-DK" sz="1200" dirty="0">
                <a:ea typeface="Calibri" panose="020F0502020204030204" pitchFamily="34" charset="0"/>
                <a:cs typeface="Times New Roman" panose="02020603050405020304" pitchFamily="18" charset="0"/>
              </a:rPr>
            </a:br>
            <a:r>
              <a:rPr lang="da-DK" sz="1200" dirty="0">
                <a:ea typeface="Calibri" panose="020F0502020204030204" pitchFamily="34" charset="0"/>
                <a:cs typeface="Times New Roman" panose="02020603050405020304" pitchFamily="18" charset="0"/>
              </a:rPr>
              <a:t>ELLER</a:t>
            </a:r>
            <a:br>
              <a:rPr lang="da-DK" sz="1200" b="1" dirty="0">
                <a:ea typeface="Calibri" panose="020F0502020204030204" pitchFamily="34" charset="0"/>
                <a:cs typeface="Times New Roman" panose="02020603050405020304" pitchFamily="18" charset="0"/>
              </a:rPr>
            </a:br>
            <a:r>
              <a:rPr lang="da-DK" sz="1200" dirty="0">
                <a:ea typeface="Calibri" panose="020F0502020204030204" pitchFamily="34" charset="0"/>
                <a:cs typeface="Times New Roman" panose="02020603050405020304" pitchFamily="18" charset="0"/>
              </a:rPr>
              <a:t>- Patienten vurderes som afsluttet på hospitalet og da patienten er koblet på hjemmesygeplejen, har vi en forventning om, at kommunen leverer sondeernæringsremedier. Hvis det ikke er tilfældet, skal vi kontaktes på tlf. 97663570 – så en grøn ernæringsordination på sondeernæringsremedier kan blive sendt til </a:t>
            </a:r>
            <a:r>
              <a:rPr lang="da-DK" sz="1200" dirty="0" err="1">
                <a:ea typeface="Calibri" panose="020F0502020204030204" pitchFamily="34" charset="0"/>
                <a:cs typeface="Times New Roman" panose="02020603050405020304" pitchFamily="18" charset="0"/>
              </a:rPr>
              <a:t>Nutricia</a:t>
            </a:r>
            <a:r>
              <a:rPr lang="da-DK" sz="1200" dirty="0">
                <a:ea typeface="Calibri" panose="020F0502020204030204" pitchFamily="34" charset="0"/>
                <a:cs typeface="Times New Roman" panose="02020603050405020304" pitchFamily="18" charset="0"/>
              </a:rPr>
              <a:t>. </a:t>
            </a:r>
          </a:p>
          <a:p>
            <a:endParaRPr lang="da-DK" sz="1400" dirty="0"/>
          </a:p>
        </p:txBody>
      </p:sp>
      <p:pic>
        <p:nvPicPr>
          <p:cNvPr id="3" name="Footer_HIDE_1_2">
            <a:extLst>
              <a:ext uri="{FF2B5EF4-FFF2-40B4-BE49-F238E27FC236}">
                <a16:creationId xmlns:a16="http://schemas.microsoft.com/office/drawing/2014/main" id="{7489F57D-AD40-4E97-8F17-AA4453865877}"/>
              </a:ext>
            </a:extLst>
          </p:cNvPr>
          <p:cNvPicPr/>
          <p:nvPr/>
        </p:nvPicPr>
        <p:blipFill>
          <a:blip r:embed="rId3"/>
          <a:stretch>
            <a:fillRect/>
          </a:stretch>
        </p:blipFill>
        <p:spPr>
          <a:xfrm>
            <a:off x="9633098" y="174917"/>
            <a:ext cx="2393621" cy="750115"/>
          </a:xfrm>
          <a:prstGeom prst="rect">
            <a:avLst/>
          </a:prstGeom>
        </p:spPr>
      </p:pic>
    </p:spTree>
    <p:extLst>
      <p:ext uri="{BB962C8B-B14F-4D97-AF65-F5344CB8AC3E}">
        <p14:creationId xmlns:p14="http://schemas.microsoft.com/office/powerpoint/2010/main" val="1892641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339F9FA1-C2C8-4479-BEEC-BFE1C07C0B36}"/>
              </a:ext>
            </a:extLst>
          </p:cNvPr>
          <p:cNvSpPr/>
          <p:nvPr/>
        </p:nvSpPr>
        <p:spPr>
          <a:xfrm>
            <a:off x="329609" y="-1235916"/>
            <a:ext cx="11697110" cy="6711966"/>
          </a:xfrm>
          <a:prstGeom prst="rect">
            <a:avLst/>
          </a:prstGeom>
        </p:spPr>
        <p:txBody>
          <a:bodyPr wrap="square">
            <a:spAutoFit/>
          </a:bodyPr>
          <a:lstStyle/>
          <a:p>
            <a:pPr>
              <a:lnSpc>
                <a:spcPct val="107000"/>
              </a:lnSpc>
              <a:spcAft>
                <a:spcPts val="800"/>
              </a:spcAft>
            </a:pPr>
            <a:endParaRPr lang="da-DK" sz="14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da-DK" sz="14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da-DK" sz="14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da-DK" sz="14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da-DK" sz="14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da-DK" sz="14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da-DK" sz="14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da-DK" sz="14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da-DK" sz="1200" b="1" dirty="0">
                <a:ea typeface="Calibri" panose="020F0502020204030204" pitchFamily="34" charset="0"/>
                <a:cs typeface="Times New Roman" panose="02020603050405020304" pitchFamily="18" charset="0"/>
              </a:rPr>
              <a:t>Orientering om pleje af sonden: </a:t>
            </a:r>
          </a:p>
          <a:p>
            <a:pPr>
              <a:lnSpc>
                <a:spcPct val="107000"/>
              </a:lnSpc>
              <a:spcAft>
                <a:spcPts val="800"/>
              </a:spcAft>
            </a:pPr>
            <a:br>
              <a:rPr lang="da-DK" sz="1200" b="1" dirty="0">
                <a:ea typeface="Calibri" panose="020F0502020204030204" pitchFamily="34" charset="0"/>
                <a:cs typeface="Times New Roman" panose="02020603050405020304" pitchFamily="18" charset="0"/>
              </a:rPr>
            </a:br>
            <a:r>
              <a:rPr lang="da-DK" sz="1200" b="1" dirty="0">
                <a:ea typeface="Calibri" panose="020F0502020204030204" pitchFamily="34" charset="0"/>
                <a:cs typeface="Times New Roman" panose="02020603050405020304" pitchFamily="18" charset="0"/>
              </a:rPr>
              <a:t>PEG-sonde: </a:t>
            </a:r>
            <a:br>
              <a:rPr lang="da-DK" sz="1200" b="1" dirty="0">
                <a:ea typeface="Calibri" panose="020F0502020204030204" pitchFamily="34" charset="0"/>
                <a:cs typeface="Times New Roman" panose="02020603050405020304" pitchFamily="18" charset="0"/>
              </a:rPr>
            </a:br>
            <a:r>
              <a:rPr lang="da-DK" sz="1200" dirty="0">
                <a:ea typeface="Calibri" panose="020F0502020204030204" pitchFamily="34" charset="0"/>
                <a:cs typeface="Times New Roman" panose="02020603050405020304" pitchFamily="18" charset="0"/>
              </a:rPr>
              <a:t>• Huden renses dagligt ved </a:t>
            </a:r>
            <a:r>
              <a:rPr lang="da-DK" sz="1200" dirty="0" err="1">
                <a:ea typeface="Calibri" panose="020F0502020204030204" pitchFamily="34" charset="0"/>
                <a:cs typeface="Times New Roman" panose="02020603050405020304" pitchFamily="18" charset="0"/>
              </a:rPr>
              <a:t>stomistedet</a:t>
            </a:r>
            <a:br>
              <a:rPr lang="da-DK" sz="1200" dirty="0">
                <a:ea typeface="Calibri" panose="020F0502020204030204" pitchFamily="34" charset="0"/>
                <a:cs typeface="Times New Roman" panose="02020603050405020304" pitchFamily="18" charset="0"/>
              </a:rPr>
            </a:br>
            <a:r>
              <a:rPr lang="da-DK" sz="1200" dirty="0">
                <a:ea typeface="Calibri" panose="020F0502020204030204" pitchFamily="34" charset="0"/>
                <a:cs typeface="Times New Roman" panose="02020603050405020304" pitchFamily="18" charset="0"/>
              </a:rPr>
              <a:t>• De første 14 dage: PEG-sonden skal have ro og må ikke drejes</a:t>
            </a:r>
            <a:br>
              <a:rPr lang="da-DK" sz="1200" dirty="0">
                <a:ea typeface="Calibri" panose="020F0502020204030204" pitchFamily="34" charset="0"/>
                <a:cs typeface="Times New Roman" panose="02020603050405020304" pitchFamily="18" charset="0"/>
              </a:rPr>
            </a:br>
            <a:r>
              <a:rPr lang="da-DK" sz="1200" dirty="0">
                <a:ea typeface="Calibri" panose="020F0502020204030204" pitchFamily="34" charset="0"/>
                <a:cs typeface="Times New Roman" panose="02020603050405020304" pitchFamily="18" charset="0"/>
              </a:rPr>
              <a:t>• Efter 14 dage: Sonden skubbes dagligt 1,5 cm ned og drejes ½ omgang, hvorefter sonden trækkes ”tot”. Dette gøres indtil sonden fjernes, for at undgå at pladen indvendig vokser sammen med ventrikel-slimhinden</a:t>
            </a:r>
            <a:br>
              <a:rPr lang="da-DK" sz="1200" dirty="0">
                <a:ea typeface="Calibri" panose="020F0502020204030204" pitchFamily="34" charset="0"/>
                <a:cs typeface="Times New Roman" panose="02020603050405020304" pitchFamily="18" charset="0"/>
              </a:rPr>
            </a:br>
            <a:r>
              <a:rPr lang="da-DK" sz="1200" dirty="0">
                <a:ea typeface="Calibri" panose="020F0502020204030204" pitchFamily="34" charset="0"/>
                <a:cs typeface="Times New Roman" panose="02020603050405020304" pitchFamily="18" charset="0"/>
              </a:rPr>
              <a:t>• Brusebad kan benyttes af patienten 48 timer efter PEG anlæggelse</a:t>
            </a:r>
            <a:br>
              <a:rPr lang="da-DK" sz="1200" dirty="0">
                <a:ea typeface="Calibri" panose="020F0502020204030204" pitchFamily="34" charset="0"/>
                <a:cs typeface="Times New Roman" panose="02020603050405020304" pitchFamily="18" charset="0"/>
              </a:rPr>
            </a:br>
            <a:r>
              <a:rPr lang="da-DK" sz="1200" dirty="0">
                <a:ea typeface="Calibri" panose="020F0502020204030204" pitchFamily="34" charset="0"/>
                <a:cs typeface="Times New Roman" panose="02020603050405020304" pitchFamily="18" charset="0"/>
              </a:rPr>
              <a:t>• Er sonden ikke i brug: Skylles den hver 8. time med 25-50ml postevand – Skylles også før indgivelse af sondeernæring samt før og efter indgivelse af medicin</a:t>
            </a:r>
            <a:br>
              <a:rPr lang="da-DK" sz="1200" dirty="0">
                <a:ea typeface="Calibri" panose="020F0502020204030204" pitchFamily="34" charset="0"/>
                <a:cs typeface="Times New Roman" panose="02020603050405020304" pitchFamily="18" charset="0"/>
              </a:rPr>
            </a:br>
            <a:r>
              <a:rPr lang="da-DK" sz="1200" dirty="0">
                <a:ea typeface="Calibri" panose="020F0502020204030204" pitchFamily="34" charset="0"/>
                <a:cs typeface="Times New Roman" panose="02020603050405020304" pitchFamily="18" charset="0"/>
              </a:rPr>
              <a:t>• Brugstid: Ca. 6 </a:t>
            </a:r>
            <a:r>
              <a:rPr lang="da-DK" sz="1200" dirty="0" err="1">
                <a:ea typeface="Calibri" panose="020F0502020204030204" pitchFamily="34" charset="0"/>
                <a:cs typeface="Times New Roman" panose="02020603050405020304" pitchFamily="18" charset="0"/>
              </a:rPr>
              <a:t>mdr</a:t>
            </a:r>
            <a:br>
              <a:rPr lang="da-DK" sz="1200" dirty="0">
                <a:ea typeface="Calibri" panose="020F0502020204030204" pitchFamily="34" charset="0"/>
                <a:cs typeface="Times New Roman" panose="02020603050405020304" pitchFamily="18" charset="0"/>
              </a:rPr>
            </a:br>
            <a:r>
              <a:rPr lang="da-DK" sz="1200" dirty="0">
                <a:ea typeface="Calibri" panose="020F0502020204030204" pitchFamily="34" charset="0"/>
                <a:cs typeface="Times New Roman" panose="02020603050405020304" pitchFamily="18" charset="0"/>
              </a:rPr>
              <a:t>• Indgivelse: Kontinuerlig eller </a:t>
            </a:r>
            <a:r>
              <a:rPr lang="da-DK" sz="1200" dirty="0" err="1">
                <a:ea typeface="Calibri" panose="020F0502020204030204" pitchFamily="34" charset="0"/>
                <a:cs typeface="Times New Roman" panose="02020603050405020304" pitchFamily="18" charset="0"/>
              </a:rPr>
              <a:t>bolus</a:t>
            </a:r>
            <a:endParaRPr lang="da-DK" sz="1200" dirty="0">
              <a:ea typeface="Calibri" panose="020F0502020204030204" pitchFamily="34" charset="0"/>
              <a:cs typeface="Times New Roman" panose="02020603050405020304" pitchFamily="18" charset="0"/>
            </a:endParaRPr>
          </a:p>
          <a:p>
            <a:pPr>
              <a:lnSpc>
                <a:spcPct val="107000"/>
              </a:lnSpc>
              <a:spcAft>
                <a:spcPts val="800"/>
              </a:spcAft>
            </a:pPr>
            <a:r>
              <a:rPr lang="da-DK" sz="1200" dirty="0">
                <a:ea typeface="Calibri" panose="020F0502020204030204" pitchFamily="34" charset="0"/>
                <a:cs typeface="Times New Roman" panose="02020603050405020304" pitchFamily="18" charset="0"/>
              </a:rPr>
              <a:t>ELLER</a:t>
            </a:r>
          </a:p>
          <a:p>
            <a:pPr>
              <a:lnSpc>
                <a:spcPct val="107000"/>
              </a:lnSpc>
              <a:spcAft>
                <a:spcPts val="800"/>
              </a:spcAft>
            </a:pPr>
            <a:r>
              <a:rPr lang="da-DK" sz="1200" b="1" dirty="0">
                <a:ea typeface="Calibri" panose="020F0502020204030204" pitchFamily="34" charset="0"/>
                <a:cs typeface="Times New Roman" panose="02020603050405020304" pitchFamily="18" charset="0"/>
              </a:rPr>
              <a:t>Nasalsonde:</a:t>
            </a:r>
            <a:r>
              <a:rPr lang="da-DK" sz="1200" dirty="0">
                <a:ea typeface="Calibri" panose="020F0502020204030204" pitchFamily="34" charset="0"/>
                <a:cs typeface="Times New Roman" panose="02020603050405020304" pitchFamily="18" charset="0"/>
              </a:rPr>
              <a:t> </a:t>
            </a:r>
            <a:br>
              <a:rPr lang="da-DK" sz="1200" dirty="0">
                <a:ea typeface="Calibri" panose="020F0502020204030204" pitchFamily="34" charset="0"/>
                <a:cs typeface="Times New Roman" panose="02020603050405020304" pitchFamily="18" charset="0"/>
              </a:rPr>
            </a:br>
            <a:r>
              <a:rPr lang="da-DK" sz="1200" dirty="0">
                <a:ea typeface="Calibri" panose="020F0502020204030204" pitchFamily="34" charset="0"/>
                <a:cs typeface="Times New Roman" panose="02020603050405020304" pitchFamily="18" charset="0"/>
              </a:rPr>
              <a:t>• Pleje: Daglig næsepleje. Næseplaster skiftes dagligt. Forebyggelse af tryksår i næse/svælg. Sonden skylles med 20-40 ml vand efter brug samt hver 8 time hvis sonden ikke bruges.</a:t>
            </a:r>
            <a:br>
              <a:rPr lang="da-DK" sz="1200" dirty="0">
                <a:ea typeface="Calibri" panose="020F0502020204030204" pitchFamily="34" charset="0"/>
                <a:cs typeface="Times New Roman" panose="02020603050405020304" pitchFamily="18" charset="0"/>
              </a:rPr>
            </a:br>
            <a:r>
              <a:rPr lang="da-DK" sz="1200" dirty="0">
                <a:ea typeface="Calibri" panose="020F0502020204030204" pitchFamily="34" charset="0"/>
                <a:cs typeface="Times New Roman" panose="02020603050405020304" pitchFamily="18" charset="0"/>
              </a:rPr>
              <a:t>• Kontrol før indgift: Jf. lokal instruks </a:t>
            </a:r>
            <a:br>
              <a:rPr lang="da-DK" sz="1200" dirty="0">
                <a:ea typeface="Calibri" panose="020F0502020204030204" pitchFamily="34" charset="0"/>
                <a:cs typeface="Times New Roman" panose="02020603050405020304" pitchFamily="18" charset="0"/>
              </a:rPr>
            </a:br>
            <a:r>
              <a:rPr lang="da-DK" sz="1200" dirty="0">
                <a:ea typeface="Calibri" panose="020F0502020204030204" pitchFamily="34" charset="0"/>
                <a:cs typeface="Times New Roman" panose="02020603050405020304" pitchFamily="18" charset="0"/>
              </a:rPr>
              <a:t>• Indgiftsform: </a:t>
            </a:r>
            <a:r>
              <a:rPr lang="da-DK" sz="1200" dirty="0" err="1">
                <a:ea typeface="Calibri" panose="020F0502020204030204" pitchFamily="34" charset="0"/>
                <a:cs typeface="Times New Roman" panose="02020603050405020304" pitchFamily="18" charset="0"/>
              </a:rPr>
              <a:t>Bolus</a:t>
            </a:r>
            <a:r>
              <a:rPr lang="da-DK" sz="1200" dirty="0">
                <a:ea typeface="Calibri" panose="020F0502020204030204" pitchFamily="34" charset="0"/>
                <a:cs typeface="Times New Roman" panose="02020603050405020304" pitchFamily="18" charset="0"/>
              </a:rPr>
              <a:t> eller kontinuerlig indgift. Eleveret 45 grader ved indgift i sonden.</a:t>
            </a:r>
            <a:br>
              <a:rPr lang="da-DK" sz="1200" dirty="0">
                <a:ea typeface="Calibri" panose="020F0502020204030204" pitchFamily="34" charset="0"/>
                <a:cs typeface="Times New Roman" panose="02020603050405020304" pitchFamily="18" charset="0"/>
              </a:rPr>
            </a:br>
            <a:r>
              <a:rPr lang="da-DK" sz="1200" dirty="0">
                <a:ea typeface="Calibri" panose="020F0502020204030204" pitchFamily="34" charset="0"/>
                <a:cs typeface="Times New Roman" panose="02020603050405020304" pitchFamily="18" charset="0"/>
              </a:rPr>
              <a:t>• Brugstid: Ca. 4 -6 uger. Skift næsebor, når sonden udskiftes.</a:t>
            </a:r>
          </a:p>
          <a:p>
            <a:pPr>
              <a:lnSpc>
                <a:spcPct val="107000"/>
              </a:lnSpc>
              <a:spcAft>
                <a:spcPts val="800"/>
              </a:spcAft>
            </a:pPr>
            <a:r>
              <a:rPr lang="da-DK" sz="1200" dirty="0">
                <a:ea typeface="Calibri" panose="020F0502020204030204" pitchFamily="34" charset="0"/>
                <a:cs typeface="Times New Roman" panose="02020603050405020304" pitchFamily="18" charset="0"/>
              </a:rPr>
              <a:t>//Klinisk diætist Anne Kahr Lysdal tlf. XX </a:t>
            </a:r>
            <a:r>
              <a:rPr lang="da-DK" sz="1200" dirty="0" err="1">
                <a:ea typeface="Calibri" panose="020F0502020204030204" pitchFamily="34" charset="0"/>
                <a:cs typeface="Times New Roman" panose="02020603050405020304" pitchFamily="18" charset="0"/>
              </a:rPr>
              <a:t>XX</a:t>
            </a:r>
            <a:r>
              <a:rPr lang="da-DK" sz="1200" dirty="0">
                <a:ea typeface="Calibri" panose="020F0502020204030204" pitchFamily="34" charset="0"/>
                <a:cs typeface="Times New Roman" panose="02020603050405020304" pitchFamily="18" charset="0"/>
              </a:rPr>
              <a:t> </a:t>
            </a:r>
            <a:r>
              <a:rPr lang="da-DK" sz="1200" dirty="0" err="1">
                <a:ea typeface="Calibri" panose="020F0502020204030204" pitchFamily="34" charset="0"/>
                <a:cs typeface="Times New Roman" panose="02020603050405020304" pitchFamily="18" charset="0"/>
              </a:rPr>
              <a:t>XX</a:t>
            </a:r>
            <a:r>
              <a:rPr lang="da-DK" sz="1200" dirty="0">
                <a:ea typeface="Calibri" panose="020F0502020204030204" pitchFamily="34" charset="0"/>
                <a:cs typeface="Times New Roman" panose="02020603050405020304" pitchFamily="18" charset="0"/>
              </a:rPr>
              <a:t> </a:t>
            </a:r>
            <a:r>
              <a:rPr lang="da-DK" sz="1200" dirty="0" err="1">
                <a:ea typeface="Calibri" panose="020F0502020204030204" pitchFamily="34" charset="0"/>
                <a:cs typeface="Times New Roman" panose="02020603050405020304" pitchFamily="18" charset="0"/>
              </a:rPr>
              <a:t>XX</a:t>
            </a:r>
            <a:r>
              <a:rPr lang="da-DK" sz="1200" dirty="0">
                <a:ea typeface="Calibri" panose="020F0502020204030204" pitchFamily="34" charset="0"/>
                <a:cs typeface="Times New Roman" panose="02020603050405020304" pitchFamily="18" charset="0"/>
              </a:rPr>
              <a:t> </a:t>
            </a:r>
          </a:p>
        </p:txBody>
      </p:sp>
      <p:pic>
        <p:nvPicPr>
          <p:cNvPr id="3" name="Footer_HIDE_1_2">
            <a:extLst>
              <a:ext uri="{FF2B5EF4-FFF2-40B4-BE49-F238E27FC236}">
                <a16:creationId xmlns:a16="http://schemas.microsoft.com/office/drawing/2014/main" id="{C0AC91F7-79FB-4226-B57D-D390F7BA81E6}"/>
              </a:ext>
            </a:extLst>
          </p:cNvPr>
          <p:cNvPicPr/>
          <p:nvPr/>
        </p:nvPicPr>
        <p:blipFill>
          <a:blip r:embed="rId3"/>
          <a:stretch>
            <a:fillRect/>
          </a:stretch>
        </p:blipFill>
        <p:spPr>
          <a:xfrm>
            <a:off x="9633098" y="174917"/>
            <a:ext cx="2393621" cy="750115"/>
          </a:xfrm>
          <a:prstGeom prst="rect">
            <a:avLst/>
          </a:prstGeom>
        </p:spPr>
      </p:pic>
    </p:spTree>
    <p:extLst>
      <p:ext uri="{BB962C8B-B14F-4D97-AF65-F5344CB8AC3E}">
        <p14:creationId xmlns:p14="http://schemas.microsoft.com/office/powerpoint/2010/main" val="271024671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A05D84F3136BA40BE566F008FD6969E" ma:contentTypeVersion="12" ma:contentTypeDescription="Create a new document." ma:contentTypeScope="" ma:versionID="2eeca4a7c1bc71dd71ffb267a875d4d1">
  <xsd:schema xmlns:xsd="http://www.w3.org/2001/XMLSchema" xmlns:xs="http://www.w3.org/2001/XMLSchema" xmlns:p="http://schemas.microsoft.com/office/2006/metadata/properties" xmlns:ns2="ec1d3673-0608-4e6f-82c7-d2e0a1692ecc" xmlns:ns3="6251afb7-5fe1-4a04-a8d4-b6a84f58b15b" targetNamespace="http://schemas.microsoft.com/office/2006/metadata/properties" ma:root="true" ma:fieldsID="4f45e8aeafbb161e0ee85868e6c6377c" ns2:_="" ns3:_="">
    <xsd:import namespace="ec1d3673-0608-4e6f-82c7-d2e0a1692ecc"/>
    <xsd:import namespace="6251afb7-5fe1-4a04-a8d4-b6a84f58b15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1d3673-0608-4e6f-82c7-d2e0a1692e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251afb7-5fe1-4a04-a8d4-b6a84f58b15b"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B1BEFF3-F38C-459D-8552-53760F4F2C0F}">
  <ds:schemaRefs>
    <ds:schemaRef ds:uri="http://schemas.microsoft.com/sharepoint/v3/contenttype/forms"/>
  </ds:schemaRefs>
</ds:datastoreItem>
</file>

<file path=customXml/itemProps2.xml><?xml version="1.0" encoding="utf-8"?>
<ds:datastoreItem xmlns:ds="http://schemas.openxmlformats.org/officeDocument/2006/customXml" ds:itemID="{17DEBA45-70E4-478B-9042-15175D4C52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1d3673-0608-4e6f-82c7-d2e0a1692ecc"/>
    <ds:schemaRef ds:uri="6251afb7-5fe1-4a04-a8d4-b6a84f58b15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432E725-C52F-4B18-99F3-3B8FB49404F0}">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197</TotalTime>
  <Words>1263</Words>
  <Application>Microsoft Macintosh PowerPoint</Application>
  <PresentationFormat>Widescreen</PresentationFormat>
  <Paragraphs>101</Paragraphs>
  <Slides>12</Slides>
  <Notes>12</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12</vt:i4>
      </vt:variant>
    </vt:vector>
  </HeadingPairs>
  <TitlesOfParts>
    <vt:vector size="17" baseType="lpstr">
      <vt:lpstr>Arial</vt:lpstr>
      <vt:lpstr>Calibri</vt:lpstr>
      <vt:lpstr>Gill Sans MT</vt:lpstr>
      <vt:lpstr>Wingdings</vt:lpstr>
      <vt:lpstr>Gallery</vt:lpstr>
      <vt:lpstr> Ernæring på tværs </vt:lpstr>
      <vt:lpstr>Udskrivelse med supplerende ernæringsterapi fra Aalborg UH</vt:lpstr>
      <vt:lpstr> Vigtige regionale afklaringer</vt:lpstr>
      <vt:lpstr>regionale afklaringer fortsat</vt:lpstr>
      <vt:lpstr> Udskrivelsespraksis i dag </vt:lpstr>
      <vt:lpstr>Lokale arbejdsredskaber på Aalborg UH</vt:lpstr>
      <vt:lpstr>Elektronisk ernæringsplan ift. sondeernæring</vt:lpstr>
      <vt:lpstr>PowerPoint-præsentation</vt:lpstr>
      <vt:lpstr>PowerPoint-præsentation</vt:lpstr>
      <vt:lpstr>Elektronisk ernæringsplan ift. parenteral ernæring</vt:lpstr>
      <vt:lpstr>PowerPoint-præsentation</vt:lpstr>
      <vt:lpstr>Tak for jeres tid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Ernæring på tværs</dc:title>
  <dc:creator>Lotte Boa Skadhauge</dc:creator>
  <cp:lastModifiedBy>Luise Persson Kopp</cp:lastModifiedBy>
  <cp:revision>44</cp:revision>
  <dcterms:created xsi:type="dcterms:W3CDTF">2021-06-29T09:00:16Z</dcterms:created>
  <dcterms:modified xsi:type="dcterms:W3CDTF">2021-11-06T07:20:50Z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InfoFinished">
    <vt:lpwstr>True</vt:lpwstr>
  </property>
  <property fmtid="{D5CDD505-2E9C-101B-9397-08002B2CF9AE}" pid="3" name="ContentTypeId">
    <vt:lpwstr>0x010100EA05D84F3136BA40BE566F008FD6969E</vt:lpwstr>
  </property>
</Properties>
</file>